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4" r:id="rId2"/>
  </p:sldMasterIdLst>
  <p:notesMasterIdLst>
    <p:notesMasterId r:id="rId86"/>
  </p:notesMasterIdLst>
  <p:sldIdLst>
    <p:sldId id="389" r:id="rId3"/>
    <p:sldId id="337" r:id="rId4"/>
    <p:sldId id="338" r:id="rId5"/>
    <p:sldId id="293" r:id="rId6"/>
    <p:sldId id="370" r:id="rId7"/>
    <p:sldId id="294" r:id="rId8"/>
    <p:sldId id="295" r:id="rId9"/>
    <p:sldId id="296" r:id="rId10"/>
    <p:sldId id="297" r:id="rId11"/>
    <p:sldId id="298" r:id="rId12"/>
    <p:sldId id="371" r:id="rId13"/>
    <p:sldId id="367" r:id="rId14"/>
    <p:sldId id="301" r:id="rId15"/>
    <p:sldId id="340" r:id="rId16"/>
    <p:sldId id="368" r:id="rId17"/>
    <p:sldId id="303" r:id="rId18"/>
    <p:sldId id="304" r:id="rId19"/>
    <p:sldId id="369" r:id="rId20"/>
    <p:sldId id="341" r:id="rId21"/>
    <p:sldId id="342" r:id="rId22"/>
    <p:sldId id="343" r:id="rId23"/>
    <p:sldId id="306" r:id="rId24"/>
    <p:sldId id="307" r:id="rId25"/>
    <p:sldId id="344" r:id="rId26"/>
    <p:sldId id="345" r:id="rId27"/>
    <p:sldId id="308" r:id="rId28"/>
    <p:sldId id="309" r:id="rId29"/>
    <p:sldId id="373" r:id="rId30"/>
    <p:sldId id="346" r:id="rId31"/>
    <p:sldId id="347" r:id="rId32"/>
    <p:sldId id="348" r:id="rId33"/>
    <p:sldId id="350" r:id="rId34"/>
    <p:sldId id="349" r:id="rId35"/>
    <p:sldId id="311" r:id="rId36"/>
    <p:sldId id="374" r:id="rId37"/>
    <p:sldId id="351" r:id="rId38"/>
    <p:sldId id="312" r:id="rId39"/>
    <p:sldId id="375" r:id="rId40"/>
    <p:sldId id="376" r:id="rId41"/>
    <p:sldId id="315" r:id="rId42"/>
    <p:sldId id="387" r:id="rId43"/>
    <p:sldId id="365" r:id="rId44"/>
    <p:sldId id="316" r:id="rId45"/>
    <p:sldId id="317" r:id="rId46"/>
    <p:sldId id="381" r:id="rId47"/>
    <p:sldId id="377" r:id="rId48"/>
    <p:sldId id="383" r:id="rId49"/>
    <p:sldId id="378" r:id="rId50"/>
    <p:sldId id="379" r:id="rId51"/>
    <p:sldId id="380" r:id="rId52"/>
    <p:sldId id="318" r:id="rId53"/>
    <p:sldId id="319" r:id="rId54"/>
    <p:sldId id="320" r:id="rId55"/>
    <p:sldId id="321" r:id="rId56"/>
    <p:sldId id="382" r:id="rId57"/>
    <p:sldId id="388" r:id="rId58"/>
    <p:sldId id="366" r:id="rId59"/>
    <p:sldId id="384" r:id="rId60"/>
    <p:sldId id="352" r:id="rId61"/>
    <p:sldId id="322" r:id="rId62"/>
    <p:sldId id="353" r:id="rId63"/>
    <p:sldId id="323" r:id="rId64"/>
    <p:sldId id="324" r:id="rId65"/>
    <p:sldId id="325" r:id="rId66"/>
    <p:sldId id="330" r:id="rId67"/>
    <p:sldId id="390" r:id="rId68"/>
    <p:sldId id="329" r:id="rId69"/>
    <p:sldId id="385" r:id="rId70"/>
    <p:sldId id="331" r:id="rId71"/>
    <p:sldId id="386" r:id="rId72"/>
    <p:sldId id="333" r:id="rId73"/>
    <p:sldId id="354" r:id="rId74"/>
    <p:sldId id="334" r:id="rId75"/>
    <p:sldId id="335" r:id="rId76"/>
    <p:sldId id="355" r:id="rId77"/>
    <p:sldId id="356" r:id="rId78"/>
    <p:sldId id="358" r:id="rId79"/>
    <p:sldId id="363" r:id="rId80"/>
    <p:sldId id="364" r:id="rId81"/>
    <p:sldId id="360" r:id="rId82"/>
    <p:sldId id="361" r:id="rId83"/>
    <p:sldId id="336" r:id="rId84"/>
    <p:sldId id="362"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00"/>
    <a:srgbClr val="FEFFFF"/>
    <a:srgbClr val="0100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A7DFF-09E5-4767-A726-28F77C06936D}" v="31" dt="2020-09-04T17:24:45.2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4" autoAdjust="0"/>
    <p:restoredTop sz="76733" autoAdjust="0"/>
  </p:normalViewPr>
  <p:slideViewPr>
    <p:cSldViewPr snapToGrid="0" snapToObjects="1">
      <p:cViewPr varScale="1">
        <p:scale>
          <a:sx n="82" d="100"/>
          <a:sy n="82" d="100"/>
        </p:scale>
        <p:origin x="2238"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 Udd" userId="1177e061ad7f1e06" providerId="LiveId" clId="{D8553704-9339-4BCC-B40F-7E3A0CAD175C}"/>
    <pc:docChg chg="modSld">
      <pc:chgData name="Kris Udd" userId="1177e061ad7f1e06" providerId="LiveId" clId="{D8553704-9339-4BCC-B40F-7E3A0CAD175C}" dt="2020-06-23T13:21:28.859" v="6" actId="6549"/>
      <pc:docMkLst>
        <pc:docMk/>
      </pc:docMkLst>
      <pc:sldChg chg="addSp modSp mod modNotesTx">
        <pc:chgData name="Kris Udd" userId="1177e061ad7f1e06" providerId="LiveId" clId="{D8553704-9339-4BCC-B40F-7E3A0CAD175C}" dt="2020-06-23T13:21:28.859" v="6" actId="6549"/>
        <pc:sldMkLst>
          <pc:docMk/>
          <pc:sldMk cId="2104921326" sldId="381"/>
        </pc:sldMkLst>
        <pc:spChg chg="mod">
          <ac:chgData name="Kris Udd" userId="1177e061ad7f1e06" providerId="LiveId" clId="{D8553704-9339-4BCC-B40F-7E3A0CAD175C}" dt="2020-06-23T13:19:52.826" v="0" actId="164"/>
          <ac:spMkLst>
            <pc:docMk/>
            <pc:sldMk cId="2104921326" sldId="381"/>
            <ac:spMk id="54" creationId="{00000000-0000-0000-0000-000000000000}"/>
          </ac:spMkLst>
        </pc:spChg>
        <pc:spChg chg="mod">
          <ac:chgData name="Kris Udd" userId="1177e061ad7f1e06" providerId="LiveId" clId="{D8553704-9339-4BCC-B40F-7E3A0CAD175C}" dt="2020-06-23T13:19:52.826" v="0" actId="164"/>
          <ac:spMkLst>
            <pc:docMk/>
            <pc:sldMk cId="2104921326" sldId="381"/>
            <ac:spMk id="2053" creationId="{00000000-0000-0000-0000-000000000000}"/>
          </ac:spMkLst>
        </pc:spChg>
        <pc:grpChg chg="add mod ord">
          <ac:chgData name="Kris Udd" userId="1177e061ad7f1e06" providerId="LiveId" clId="{D8553704-9339-4BCC-B40F-7E3A0CAD175C}" dt="2020-06-23T13:20:37.825" v="4" actId="167"/>
          <ac:grpSpMkLst>
            <pc:docMk/>
            <pc:sldMk cId="2104921326" sldId="381"/>
            <ac:grpSpMk id="5" creationId="{77DBC12F-1924-4B1F-8A03-29039945DE46}"/>
          </ac:grpSpMkLst>
        </pc:grpChg>
        <pc:grpChg chg="mod">
          <ac:chgData name="Kris Udd" userId="1177e061ad7f1e06" providerId="LiveId" clId="{D8553704-9339-4BCC-B40F-7E3A0CAD175C}" dt="2020-06-23T13:19:52.826" v="0" actId="164"/>
          <ac:grpSpMkLst>
            <pc:docMk/>
            <pc:sldMk cId="2104921326" sldId="381"/>
            <ac:grpSpMk id="2048" creationId="{00000000-0000-0000-0000-000000000000}"/>
          </ac:grpSpMkLst>
        </pc:grpChg>
        <pc:grpChg chg="mod">
          <ac:chgData name="Kris Udd" userId="1177e061ad7f1e06" providerId="LiveId" clId="{D8553704-9339-4BCC-B40F-7E3A0CAD175C}" dt="2020-06-23T13:19:52.826" v="0" actId="164"/>
          <ac:grpSpMkLst>
            <pc:docMk/>
            <pc:sldMk cId="2104921326" sldId="381"/>
            <ac:grpSpMk id="2050" creationId="{00000000-0000-0000-0000-000000000000}"/>
          </ac:grpSpMkLst>
        </pc:grpChg>
        <pc:grpChg chg="mod">
          <ac:chgData name="Kris Udd" userId="1177e061ad7f1e06" providerId="LiveId" clId="{D8553704-9339-4BCC-B40F-7E3A0CAD175C}" dt="2020-06-23T13:19:52.826" v="0" actId="164"/>
          <ac:grpSpMkLst>
            <pc:docMk/>
            <pc:sldMk cId="2104921326" sldId="381"/>
            <ac:grpSpMk id="2051" creationId="{00000000-0000-0000-0000-000000000000}"/>
          </ac:grpSpMkLst>
        </pc:grpChg>
        <pc:picChg chg="add mod ord">
          <ac:chgData name="Kris Udd" userId="1177e061ad7f1e06" providerId="LiveId" clId="{D8553704-9339-4BCC-B40F-7E3A0CAD175C}" dt="2020-06-23T13:20:30.375" v="3" actId="167"/>
          <ac:picMkLst>
            <pc:docMk/>
            <pc:sldMk cId="2104921326" sldId="381"/>
            <ac:picMk id="6" creationId="{09EC4774-D03A-4985-A367-B914A9CBB7C6}"/>
          </ac:picMkLst>
        </pc:picChg>
      </pc:sldChg>
    </pc:docChg>
  </pc:docChgLst>
  <pc:docChgLst>
    <pc:chgData name="Bethany Bolen" userId="8e338a04f9f07398" providerId="LiveId" clId="{000A7DFF-09E5-4767-A726-28F77C06936D}"/>
    <pc:docChg chg="undo custSel modSld sldOrd">
      <pc:chgData name="Bethany Bolen" userId="8e338a04f9f07398" providerId="LiveId" clId="{000A7DFF-09E5-4767-A726-28F77C06936D}" dt="2020-09-04T17:24:45.266" v="137" actId="478"/>
      <pc:docMkLst>
        <pc:docMk/>
      </pc:docMkLst>
      <pc:sldChg chg="addSp delSp modSp mod">
        <pc:chgData name="Bethany Bolen" userId="8e338a04f9f07398" providerId="LiveId" clId="{000A7DFF-09E5-4767-A726-28F77C06936D}" dt="2020-09-04T17:21:23.189" v="7" actId="1036"/>
        <pc:sldMkLst>
          <pc:docMk/>
          <pc:sldMk cId="3915539151" sldId="293"/>
        </pc:sldMkLst>
        <pc:picChg chg="add mod ord">
          <ac:chgData name="Bethany Bolen" userId="8e338a04f9f07398" providerId="LiveId" clId="{000A7DFF-09E5-4767-A726-28F77C06936D}" dt="2020-09-04T17:21:23.189" v="7" actId="1036"/>
          <ac:picMkLst>
            <pc:docMk/>
            <pc:sldMk cId="3915539151" sldId="293"/>
            <ac:picMk id="6" creationId="{0A05418F-F6E6-4590-9FC0-CCE024ACC8C6}"/>
          </ac:picMkLst>
        </pc:picChg>
        <pc:picChg chg="del">
          <ac:chgData name="Bethany Bolen" userId="8e338a04f9f07398" providerId="LiveId" clId="{000A7DFF-09E5-4767-A726-28F77C06936D}" dt="2020-09-04T17:21:21.233" v="4" actId="478"/>
          <ac:picMkLst>
            <pc:docMk/>
            <pc:sldMk cId="3915539151" sldId="293"/>
            <ac:picMk id="29698" creationId="{00000000-0000-0000-0000-000000000000}"/>
          </ac:picMkLst>
        </pc:picChg>
      </pc:sldChg>
      <pc:sldChg chg="addSp delSp modSp mod">
        <pc:chgData name="Bethany Bolen" userId="8e338a04f9f07398" providerId="LiveId" clId="{000A7DFF-09E5-4767-A726-28F77C06936D}" dt="2020-09-04T17:22:10.205" v="25" actId="732"/>
        <pc:sldMkLst>
          <pc:docMk/>
          <pc:sldMk cId="3870266562" sldId="304"/>
        </pc:sldMkLst>
        <pc:picChg chg="add mod ord modCrop">
          <ac:chgData name="Bethany Bolen" userId="8e338a04f9f07398" providerId="LiveId" clId="{000A7DFF-09E5-4767-A726-28F77C06936D}" dt="2020-09-04T17:22:10.205" v="25" actId="732"/>
          <ac:picMkLst>
            <pc:docMk/>
            <pc:sldMk cId="3870266562" sldId="304"/>
            <ac:picMk id="6" creationId="{7956B63C-9C2B-49B2-A3C7-CD2C08BAC091}"/>
          </ac:picMkLst>
        </pc:picChg>
        <pc:picChg chg="del">
          <ac:chgData name="Bethany Bolen" userId="8e338a04f9f07398" providerId="LiveId" clId="{000A7DFF-09E5-4767-A726-28F77C06936D}" dt="2020-09-04T17:21:56.565" v="22" actId="478"/>
          <ac:picMkLst>
            <pc:docMk/>
            <pc:sldMk cId="3870266562" sldId="304"/>
            <ac:picMk id="7" creationId="{00000000-0000-0000-0000-000000000000}"/>
          </ac:picMkLst>
        </pc:picChg>
      </pc:sldChg>
      <pc:sldChg chg="addSp delSp modSp mod">
        <pc:chgData name="Bethany Bolen" userId="8e338a04f9f07398" providerId="LiveId" clId="{000A7DFF-09E5-4767-A726-28F77C06936D}" dt="2020-09-04T17:23:16.828" v="65" actId="478"/>
        <pc:sldMkLst>
          <pc:docMk/>
          <pc:sldMk cId="258262509" sldId="315"/>
        </pc:sldMkLst>
        <pc:picChg chg="add mod ord">
          <ac:chgData name="Bethany Bolen" userId="8e338a04f9f07398" providerId="LiveId" clId="{000A7DFF-09E5-4767-A726-28F77C06936D}" dt="2020-09-04T17:23:15.980" v="64" actId="167"/>
          <ac:picMkLst>
            <pc:docMk/>
            <pc:sldMk cId="258262509" sldId="315"/>
            <ac:picMk id="6" creationId="{0EB22072-3038-431F-A4EC-A6AF02696B60}"/>
          </ac:picMkLst>
        </pc:picChg>
        <pc:picChg chg="del">
          <ac:chgData name="Bethany Bolen" userId="8e338a04f9f07398" providerId="LiveId" clId="{000A7DFF-09E5-4767-A726-28F77C06936D}" dt="2020-09-04T17:23:16.828" v="65" actId="478"/>
          <ac:picMkLst>
            <pc:docMk/>
            <pc:sldMk cId="258262509" sldId="315"/>
            <ac:picMk id="7170" creationId="{00000000-0000-0000-0000-000000000000}"/>
          </ac:picMkLst>
        </pc:picChg>
      </pc:sldChg>
      <pc:sldChg chg="addSp delSp modSp mod">
        <pc:chgData name="Bethany Bolen" userId="8e338a04f9f07398" providerId="LiveId" clId="{000A7DFF-09E5-4767-A726-28F77C06936D}" dt="2020-09-04T17:24:22.301" v="120" actId="732"/>
        <pc:sldMkLst>
          <pc:docMk/>
          <pc:sldMk cId="3977344670" sldId="334"/>
        </pc:sldMkLst>
        <pc:picChg chg="add mod ord modCrop">
          <ac:chgData name="Bethany Bolen" userId="8e338a04f9f07398" providerId="LiveId" clId="{000A7DFF-09E5-4767-A726-28F77C06936D}" dt="2020-09-04T17:24:22.301" v="120" actId="732"/>
          <ac:picMkLst>
            <pc:docMk/>
            <pc:sldMk cId="3977344670" sldId="334"/>
            <ac:picMk id="6" creationId="{6EDF9499-6B73-49D5-A7A9-3C145A907CFC}"/>
          </ac:picMkLst>
        </pc:picChg>
        <pc:picChg chg="del">
          <ac:chgData name="Bethany Bolen" userId="8e338a04f9f07398" providerId="LiveId" clId="{000A7DFF-09E5-4767-A726-28F77C06936D}" dt="2020-09-04T17:24:11.654" v="104" actId="478"/>
          <ac:picMkLst>
            <pc:docMk/>
            <pc:sldMk cId="3977344670" sldId="334"/>
            <ac:picMk id="8195" creationId="{00000000-0000-0000-0000-000000000000}"/>
          </ac:picMkLst>
        </pc:picChg>
      </pc:sldChg>
      <pc:sldChg chg="addSp delSp modSp mod ord">
        <pc:chgData name="Bethany Bolen" userId="8e338a04f9f07398" providerId="LiveId" clId="{000A7DFF-09E5-4767-A726-28F77C06936D}" dt="2020-09-04T17:24:45.266" v="137" actId="478"/>
        <pc:sldMkLst>
          <pc:docMk/>
          <pc:sldMk cId="1339203966" sldId="336"/>
        </pc:sldMkLst>
        <pc:picChg chg="add mod ord">
          <ac:chgData name="Bethany Bolen" userId="8e338a04f9f07398" providerId="LiveId" clId="{000A7DFF-09E5-4767-A726-28F77C06936D}" dt="2020-09-04T17:24:44.203" v="136" actId="167"/>
          <ac:picMkLst>
            <pc:docMk/>
            <pc:sldMk cId="1339203966" sldId="336"/>
            <ac:picMk id="6" creationId="{2383169B-D54B-4632-A42D-F40742FAB77C}"/>
          </ac:picMkLst>
        </pc:picChg>
        <pc:picChg chg="del">
          <ac:chgData name="Bethany Bolen" userId="8e338a04f9f07398" providerId="LiveId" clId="{000A7DFF-09E5-4767-A726-28F77C06936D}" dt="2020-09-04T17:24:45.266" v="137" actId="478"/>
          <ac:picMkLst>
            <pc:docMk/>
            <pc:sldMk cId="1339203966" sldId="336"/>
            <ac:picMk id="7" creationId="{00000000-0000-0000-0000-000000000000}"/>
          </ac:picMkLst>
        </pc:picChg>
      </pc:sldChg>
      <pc:sldChg chg="addSp delSp modSp mod">
        <pc:chgData name="Bethany Bolen" userId="8e338a04f9f07398" providerId="LiveId" clId="{000A7DFF-09E5-4767-A726-28F77C06936D}" dt="2020-09-04T17:22:40.153" v="35" actId="732"/>
        <pc:sldMkLst>
          <pc:docMk/>
          <pc:sldMk cId="2168279588" sldId="350"/>
        </pc:sldMkLst>
        <pc:picChg chg="del">
          <ac:chgData name="Bethany Bolen" userId="8e338a04f9f07398" providerId="LiveId" clId="{000A7DFF-09E5-4767-A726-28F77C06936D}" dt="2020-09-04T17:22:20.686" v="30" actId="478"/>
          <ac:picMkLst>
            <pc:docMk/>
            <pc:sldMk cId="2168279588" sldId="350"/>
            <ac:picMk id="5" creationId="{00000000-0000-0000-0000-000000000000}"/>
          </ac:picMkLst>
        </pc:picChg>
        <pc:picChg chg="add mod ord modCrop">
          <ac:chgData name="Bethany Bolen" userId="8e338a04f9f07398" providerId="LiveId" clId="{000A7DFF-09E5-4767-A726-28F77C06936D}" dt="2020-09-04T17:22:40.153" v="35" actId="732"/>
          <ac:picMkLst>
            <pc:docMk/>
            <pc:sldMk cId="2168279588" sldId="350"/>
            <ac:picMk id="7" creationId="{9202705B-35D0-47BE-BFC1-DA515546E492}"/>
          </ac:picMkLst>
        </pc:picChg>
      </pc:sldChg>
      <pc:sldChg chg="addSp delSp modSp mod">
        <pc:chgData name="Bethany Bolen" userId="8e338a04f9f07398" providerId="LiveId" clId="{000A7DFF-09E5-4767-A726-28F77C06936D}" dt="2020-09-04T17:23:38.123" v="75" actId="478"/>
        <pc:sldMkLst>
          <pc:docMk/>
          <pc:sldMk cId="1505519216" sldId="352"/>
        </pc:sldMkLst>
        <pc:picChg chg="add mod ord">
          <ac:chgData name="Bethany Bolen" userId="8e338a04f9f07398" providerId="LiveId" clId="{000A7DFF-09E5-4767-A726-28F77C06936D}" dt="2020-09-04T17:23:36.980" v="74" actId="167"/>
          <ac:picMkLst>
            <pc:docMk/>
            <pc:sldMk cId="1505519216" sldId="352"/>
            <ac:picMk id="6" creationId="{C77D51D0-136F-460F-B32E-8F697E000F64}"/>
          </ac:picMkLst>
        </pc:picChg>
        <pc:picChg chg="del">
          <ac:chgData name="Bethany Bolen" userId="8e338a04f9f07398" providerId="LiveId" clId="{000A7DFF-09E5-4767-A726-28F77C06936D}" dt="2020-09-04T17:23:38.123" v="75" actId="478"/>
          <ac:picMkLst>
            <pc:docMk/>
            <pc:sldMk cId="1505519216" sldId="352"/>
            <ac:picMk id="6147" creationId="{00000000-0000-0000-0000-000000000000}"/>
          </ac:picMkLst>
        </pc:picChg>
      </pc:sldChg>
      <pc:sldChg chg="addSp delSp modSp mod">
        <pc:chgData name="Bethany Bolen" userId="8e338a04f9f07398" providerId="LiveId" clId="{000A7DFF-09E5-4767-A726-28F77C06936D}" dt="2020-09-04T17:24:30.754" v="125" actId="478"/>
        <pc:sldMkLst>
          <pc:docMk/>
          <pc:sldMk cId="2011188433" sldId="356"/>
        </pc:sldMkLst>
        <pc:picChg chg="add mod ord">
          <ac:chgData name="Bethany Bolen" userId="8e338a04f9f07398" providerId="LiveId" clId="{000A7DFF-09E5-4767-A726-28F77C06936D}" dt="2020-09-04T17:24:28.094" v="124" actId="167"/>
          <ac:picMkLst>
            <pc:docMk/>
            <pc:sldMk cId="2011188433" sldId="356"/>
            <ac:picMk id="6" creationId="{6C2D9AA7-3A2E-4A29-96A2-3126DEDEAC7B}"/>
          </ac:picMkLst>
        </pc:picChg>
        <pc:picChg chg="del">
          <ac:chgData name="Bethany Bolen" userId="8e338a04f9f07398" providerId="LiveId" clId="{000A7DFF-09E5-4767-A726-28F77C06936D}" dt="2020-09-04T17:24:30.754" v="125" actId="478"/>
          <ac:picMkLst>
            <pc:docMk/>
            <pc:sldMk cId="2011188433" sldId="356"/>
            <ac:picMk id="4098" creationId="{00000000-0000-0000-0000-000000000000}"/>
          </ac:picMkLst>
        </pc:picChg>
      </pc:sldChg>
      <pc:sldChg chg="addSp delSp modSp mod">
        <pc:chgData name="Bethany Bolen" userId="8e338a04f9f07398" providerId="LiveId" clId="{000A7DFF-09E5-4767-A726-28F77C06936D}" dt="2020-09-04T17:24:38.741" v="130" actId="478"/>
        <pc:sldMkLst>
          <pc:docMk/>
          <pc:sldMk cId="3452875186" sldId="360"/>
        </pc:sldMkLst>
        <pc:picChg chg="add mod ord">
          <ac:chgData name="Bethany Bolen" userId="8e338a04f9f07398" providerId="LiveId" clId="{000A7DFF-09E5-4767-A726-28F77C06936D}" dt="2020-09-04T17:24:37.742" v="129" actId="167"/>
          <ac:picMkLst>
            <pc:docMk/>
            <pc:sldMk cId="3452875186" sldId="360"/>
            <ac:picMk id="6" creationId="{AB4DD3CA-D862-42D4-94B1-AEEB3FD8780B}"/>
          </ac:picMkLst>
        </pc:picChg>
        <pc:picChg chg="del">
          <ac:chgData name="Bethany Bolen" userId="8e338a04f9f07398" providerId="LiveId" clId="{000A7DFF-09E5-4767-A726-28F77C06936D}" dt="2020-09-04T17:24:38.741" v="130" actId="478"/>
          <ac:picMkLst>
            <pc:docMk/>
            <pc:sldMk cId="3452875186" sldId="360"/>
            <ac:picMk id="2050" creationId="{00000000-0000-0000-0000-000000000000}"/>
          </ac:picMkLst>
        </pc:picChg>
      </pc:sldChg>
      <pc:sldChg chg="addSp delSp modSp mod">
        <pc:chgData name="Bethany Bolen" userId="8e338a04f9f07398" providerId="LiveId" clId="{000A7DFF-09E5-4767-A726-28F77C06936D}" dt="2020-09-04T17:21:35.094" v="12" actId="478"/>
        <pc:sldMkLst>
          <pc:docMk/>
          <pc:sldMk cId="1444042871" sldId="367"/>
        </pc:sldMkLst>
        <pc:picChg chg="add mod ord">
          <ac:chgData name="Bethany Bolen" userId="8e338a04f9f07398" providerId="LiveId" clId="{000A7DFF-09E5-4767-A726-28F77C06936D}" dt="2020-09-04T17:21:33.974" v="11" actId="167"/>
          <ac:picMkLst>
            <pc:docMk/>
            <pc:sldMk cId="1444042871" sldId="367"/>
            <ac:picMk id="6" creationId="{EFB01F5F-76F2-4FBB-A06F-4FEAF7A2E1F1}"/>
          </ac:picMkLst>
        </pc:picChg>
        <pc:picChg chg="del">
          <ac:chgData name="Bethany Bolen" userId="8e338a04f9f07398" providerId="LiveId" clId="{000A7DFF-09E5-4767-A726-28F77C06936D}" dt="2020-09-04T17:21:35.094" v="12" actId="478"/>
          <ac:picMkLst>
            <pc:docMk/>
            <pc:sldMk cId="1444042871" sldId="367"/>
            <ac:picMk id="18434" creationId="{00000000-0000-0000-0000-000000000000}"/>
          </ac:picMkLst>
        </pc:picChg>
      </pc:sldChg>
      <pc:sldChg chg="addSp delSp modSp mod">
        <pc:chgData name="Bethany Bolen" userId="8e338a04f9f07398" providerId="LiveId" clId="{000A7DFF-09E5-4767-A726-28F77C06936D}" dt="2020-09-04T17:22:47.265" v="40" actId="478"/>
        <pc:sldMkLst>
          <pc:docMk/>
          <pc:sldMk cId="1089382358" sldId="374"/>
        </pc:sldMkLst>
        <pc:picChg chg="add mod ord">
          <ac:chgData name="Bethany Bolen" userId="8e338a04f9f07398" providerId="LiveId" clId="{000A7DFF-09E5-4767-A726-28F77C06936D}" dt="2020-09-04T17:22:46.173" v="39" actId="167"/>
          <ac:picMkLst>
            <pc:docMk/>
            <pc:sldMk cId="1089382358" sldId="374"/>
            <ac:picMk id="6" creationId="{3CDB4746-4061-4E68-B12E-4C1CC91F4E3C}"/>
          </ac:picMkLst>
        </pc:picChg>
        <pc:picChg chg="del">
          <ac:chgData name="Bethany Bolen" userId="8e338a04f9f07398" providerId="LiveId" clId="{000A7DFF-09E5-4767-A726-28F77C06936D}" dt="2020-09-04T17:22:47.265" v="40" actId="478"/>
          <ac:picMkLst>
            <pc:docMk/>
            <pc:sldMk cId="1089382358" sldId="374"/>
            <ac:picMk id="1027" creationId="{00000000-0000-0000-0000-000000000000}"/>
          </ac:picMkLst>
        </pc:picChg>
      </pc:sldChg>
      <pc:sldChg chg="addSp delSp modSp mod">
        <pc:chgData name="Bethany Bolen" userId="8e338a04f9f07398" providerId="LiveId" clId="{000A7DFF-09E5-4767-A726-28F77C06936D}" dt="2020-09-04T17:22:57.159" v="51" actId="1035"/>
        <pc:sldMkLst>
          <pc:docMk/>
          <pc:sldMk cId="1089134023" sldId="375"/>
        </pc:sldMkLst>
        <pc:picChg chg="add mod ord">
          <ac:chgData name="Bethany Bolen" userId="8e338a04f9f07398" providerId="LiveId" clId="{000A7DFF-09E5-4767-A726-28F77C06936D}" dt="2020-09-04T17:22:57.159" v="51" actId="1035"/>
          <ac:picMkLst>
            <pc:docMk/>
            <pc:sldMk cId="1089134023" sldId="375"/>
            <ac:picMk id="6" creationId="{0B822894-2677-423D-9CAC-3094E7FDB9E1}"/>
          </ac:picMkLst>
        </pc:picChg>
        <pc:picChg chg="del">
          <ac:chgData name="Bethany Bolen" userId="8e338a04f9f07398" providerId="LiveId" clId="{000A7DFF-09E5-4767-A726-28F77C06936D}" dt="2020-09-04T17:22:54.815" v="47" actId="478"/>
          <ac:picMkLst>
            <pc:docMk/>
            <pc:sldMk cId="1089134023" sldId="375"/>
            <ac:picMk id="4099" creationId="{00000000-0000-0000-0000-000000000000}"/>
          </ac:picMkLst>
        </pc:picChg>
      </pc:sldChg>
      <pc:sldChg chg="addSp delSp modSp mod">
        <pc:chgData name="Bethany Bolen" userId="8e338a04f9f07398" providerId="LiveId" clId="{000A7DFF-09E5-4767-A726-28F77C06936D}" dt="2020-09-04T17:23:09.531" v="60" actId="171"/>
        <pc:sldMkLst>
          <pc:docMk/>
          <pc:sldMk cId="2809498538" sldId="376"/>
        </pc:sldMkLst>
        <pc:picChg chg="add del mod">
          <ac:chgData name="Bethany Bolen" userId="8e338a04f9f07398" providerId="LiveId" clId="{000A7DFF-09E5-4767-A726-28F77C06936D}" dt="2020-09-04T17:23:05.972" v="54" actId="478"/>
          <ac:picMkLst>
            <pc:docMk/>
            <pc:sldMk cId="2809498538" sldId="376"/>
            <ac:picMk id="10" creationId="{18F231BB-1D2D-4A77-BE88-ADB17CFF2928}"/>
          </ac:picMkLst>
        </pc:picChg>
        <pc:picChg chg="del">
          <ac:chgData name="Bethany Bolen" userId="8e338a04f9f07398" providerId="LiveId" clId="{000A7DFF-09E5-4767-A726-28F77C06936D}" dt="2020-09-04T17:23:02.841" v="52" actId="478"/>
          <ac:picMkLst>
            <pc:docMk/>
            <pc:sldMk cId="2809498538" sldId="376"/>
            <ac:picMk id="18" creationId="{00000000-0000-0000-0000-000000000000}"/>
          </ac:picMkLst>
        </pc:picChg>
        <pc:picChg chg="add mod ord">
          <ac:chgData name="Bethany Bolen" userId="8e338a04f9f07398" providerId="LiveId" clId="{000A7DFF-09E5-4767-A726-28F77C06936D}" dt="2020-09-04T17:23:09.531" v="60" actId="171"/>
          <ac:picMkLst>
            <pc:docMk/>
            <pc:sldMk cId="2809498538" sldId="376"/>
            <ac:picMk id="20" creationId="{F4DBB11C-D4E9-427F-9949-BCF4B7F1B0C3}"/>
          </ac:picMkLst>
        </pc:picChg>
      </pc:sldChg>
      <pc:sldChg chg="addSp delSp modSp mod">
        <pc:chgData name="Bethany Bolen" userId="8e338a04f9f07398" providerId="LiveId" clId="{000A7DFF-09E5-4767-A726-28F77C06936D}" dt="2020-09-04T17:24:02.391" v="99" actId="732"/>
        <pc:sldMkLst>
          <pc:docMk/>
          <pc:sldMk cId="1504479727" sldId="385"/>
        </pc:sldMkLst>
        <pc:picChg chg="add mod ord modCrop">
          <ac:chgData name="Bethany Bolen" userId="8e338a04f9f07398" providerId="LiveId" clId="{000A7DFF-09E5-4767-A726-28F77C06936D}" dt="2020-09-04T17:24:02.391" v="99" actId="732"/>
          <ac:picMkLst>
            <pc:docMk/>
            <pc:sldMk cId="1504479727" sldId="385"/>
            <ac:picMk id="6" creationId="{9CD26C0F-AF13-4C20-A961-06A52D1DB392}"/>
          </ac:picMkLst>
        </pc:picChg>
        <pc:picChg chg="del">
          <ac:chgData name="Bethany Bolen" userId="8e338a04f9f07398" providerId="LiveId" clId="{000A7DFF-09E5-4767-A726-28F77C06936D}" dt="2020-09-04T17:23:50.975" v="80" actId="478"/>
          <ac:picMkLst>
            <pc:docMk/>
            <pc:sldMk cId="1504479727" sldId="385"/>
            <ac:picMk id="4098" creationId="{00000000-0000-0000-0000-000000000000}"/>
          </ac:picMkLst>
        </pc:picChg>
      </pc:sldChg>
      <pc:sldChg chg="addSp delSp modSp mod">
        <pc:chgData name="Bethany Bolen" userId="8e338a04f9f07398" providerId="LiveId" clId="{000A7DFF-09E5-4767-A726-28F77C06936D}" dt="2020-09-04T17:23:23.199" v="70" actId="478"/>
        <pc:sldMkLst>
          <pc:docMk/>
          <pc:sldMk cId="3097938105" sldId="387"/>
        </pc:sldMkLst>
        <pc:picChg chg="add mod ord">
          <ac:chgData name="Bethany Bolen" userId="8e338a04f9f07398" providerId="LiveId" clId="{000A7DFF-09E5-4767-A726-28F77C06936D}" dt="2020-09-04T17:23:22.038" v="69" actId="962"/>
          <ac:picMkLst>
            <pc:docMk/>
            <pc:sldMk cId="3097938105" sldId="387"/>
            <ac:picMk id="8" creationId="{C5473715-5E7D-421D-8F32-254326C1DA7A}"/>
          </ac:picMkLst>
        </pc:picChg>
        <pc:picChg chg="del">
          <ac:chgData name="Bethany Bolen" userId="8e338a04f9f07398" providerId="LiveId" clId="{000A7DFF-09E5-4767-A726-28F77C06936D}" dt="2020-09-04T17:23:23.199" v="70" actId="478"/>
          <ac:picMkLst>
            <pc:docMk/>
            <pc:sldMk cId="3097938105" sldId="387"/>
            <ac:picMk id="7170"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12/23/2021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digitalcollections.nypl.org/items/510d47dc-4751-a3d9-e040-e00a18064a99"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commons.wikimedia.org/wiki/File:Angel_statue.jpg"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commons.wikimedia.org/wiki/File:Summer_fire_low_field_vegetation_in_flames.jpg"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s://commons.wikimedia.org/wiki/File:Wheat_field_near_Sapir_college_firebombe_kite_damage_539.jpg"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commons.wikimedia.org/wiki/File:Wheat_field_near_Sapir_college_firebombe_kite_damage_519.jpg"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president of Egypt died in September 1970, he was mourned by many thousands of people living in Jerusalem.</a:t>
            </a:r>
          </a:p>
          <a:p>
            <a:endParaRPr lang="en-US" dirty="0"/>
          </a:p>
          <a:p>
            <a:r>
              <a:rPr lang="en-US" dirty="0"/>
              <a:t>db7010017808</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image comes from the Brooklyn Museum and is in the public domain. Source: https://www.brooklynmuseum.org/opencollection/objects/4309</a:t>
            </a:r>
          </a:p>
          <a:p>
            <a:endParaRPr lang="en-US" baseline="0" dirty="0"/>
          </a:p>
          <a:p>
            <a:r>
              <a:rPr lang="en-US" baseline="0" dirty="0"/>
              <a:t>bmny4309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posture of these females,</a:t>
            </a:r>
            <a:r>
              <a:rPr lang="en-US" baseline="0" dirty="0"/>
              <a:t> slightly bent over, indicates their lower status than the person they are attending. </a:t>
            </a:r>
            <a:r>
              <a:rPr lang="en-US" dirty="0"/>
              <a:t>This relief was photographed</a:t>
            </a:r>
            <a:r>
              <a:rPr lang="en-US" baseline="0" dirty="0"/>
              <a:t> at the </a:t>
            </a:r>
            <a:r>
              <a:rPr lang="en-US" dirty="0"/>
              <a:t>San Antonio Museum of Art.</a:t>
            </a:r>
          </a:p>
          <a:p>
            <a:endParaRPr lang="en-US" dirty="0"/>
          </a:p>
          <a:p>
            <a:r>
              <a:rPr lang="en-US" dirty="0"/>
              <a:t>tb111716937</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relief shown here depicts a woman bowing to the ground, likely in the presence of a high dignitary or even royalty, as evidenced by the large size of the foot of that individual in front of her. </a:t>
            </a:r>
            <a:r>
              <a:rPr lang="en-US" dirty="0"/>
              <a:t>This relief was photographed</a:t>
            </a:r>
            <a:r>
              <a:rPr lang="en-US" baseline="0" dirty="0"/>
              <a:t> at the Boston Museum of Fine Arts.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adr1711203367</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786652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age of the woman is not indicated,</a:t>
            </a:r>
            <a:r>
              <a:rPr lang="en-US" baseline="0" dirty="0"/>
              <a:t> other than the fact that she has two grown sons. </a:t>
            </a:r>
            <a:r>
              <a:rPr lang="en-US" dirty="0"/>
              <a:t>This bust is thought to be a Roman copy of an original</a:t>
            </a:r>
            <a:r>
              <a:rPr lang="en-US" baseline="0" dirty="0"/>
              <a:t> from the 3rd or 2nd centuries BC. It</a:t>
            </a:r>
            <a:r>
              <a:rPr lang="en-US" dirty="0"/>
              <a:t> was photographed</a:t>
            </a:r>
            <a:r>
              <a:rPr lang="en-US" baseline="0" dirty="0"/>
              <a:t> at the British Museum.</a:t>
            </a:r>
            <a:endParaRPr lang="en-US" dirty="0"/>
          </a:p>
          <a:p>
            <a:endParaRPr lang="en-US" dirty="0"/>
          </a:p>
          <a:p>
            <a:r>
              <a:rPr lang="en-US" dirty="0"/>
              <a:t>tb0930199274</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rPr>
              <a:t>This statue group was photographed</a:t>
            </a:r>
            <a:r>
              <a:rPr lang="en-US" baseline="0" dirty="0">
                <a:solidFill>
                  <a:srgbClr val="000000"/>
                </a:solidFill>
                <a:latin typeface="Calibri"/>
              </a:rPr>
              <a:t> at the Louvre Museum.</a:t>
            </a:r>
            <a:endParaRPr lang="en-US" dirty="0"/>
          </a:p>
          <a:p>
            <a:endParaRPr lang="en-US" dirty="0">
              <a:solidFill>
                <a:srgbClr val="000000"/>
              </a:solidFill>
              <a:latin typeface="Calibri"/>
            </a:endParaRPr>
          </a:p>
          <a:p>
            <a:r>
              <a:rPr lang="de-DE" dirty="0"/>
              <a:t>tb0928196543</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761198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latin typeface="Calibri"/>
                <a:hlinkClick r:id="rId3">
                  <a:extLst>
                    <a:ext uri="{A12FA001-AC4F-418D-AE19-62706E023703}">
                      <ahyp:hlinkClr xmlns:ahyp="http://schemas.microsoft.com/office/drawing/2018/hyperlinkcolor" val="tx"/>
                    </a:ext>
                  </a:extLst>
                </a:hlinkClick>
              </a:rPr>
              <a:t>http</a:t>
            </a:r>
            <a:r>
              <a:rPr lang="en-US" dirty="0">
                <a:hlinkClick r:id="rId3">
                  <a:extLst>
                    <a:ext uri="{A12FA001-AC4F-418D-AE19-62706E023703}">
                      <ahyp:hlinkClr xmlns:ahyp="http://schemas.microsoft.com/office/drawing/2018/hyperlinkcolor" val="tx"/>
                    </a:ext>
                  </a:extLst>
                </a:hlinkClick>
              </a:rPr>
              <a:t>://digitalcollections.nypl.org/items/510d47dc-4751-a3d9-e040-e00a18064a99</a:t>
            </a:r>
            <a:endParaRPr lang="en-US" dirty="0"/>
          </a:p>
          <a:p>
            <a:endParaRPr lang="en-US" dirty="0">
              <a:latin typeface="Calibri"/>
            </a:endParaRPr>
          </a:p>
          <a:p>
            <a:r>
              <a:rPr lang="en-US" dirty="0">
                <a:latin typeface="Calibri"/>
              </a:rPr>
              <a:t>nypl494767</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761198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from Nineveh was photographed at the British Museum.</a:t>
            </a:r>
          </a:p>
          <a:p>
            <a:endParaRPr lang="en-US" baseline="0" dirty="0"/>
          </a:p>
          <a:p>
            <a:r>
              <a:rPr lang="en-US" dirty="0"/>
              <a:t>adr1805195341</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6127196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woman used a glowing coal as a figure of speech to represent the line of her deceased husband; extended family who were interested only in justice wanted to quench that ember, extinguishing the line of her husband forever. This image comes from </a:t>
            </a:r>
            <a:r>
              <a:rPr lang="en-US" dirty="0"/>
              <a:t>Jens </a:t>
            </a:r>
            <a:r>
              <a:rPr lang="en-US" dirty="0" err="1"/>
              <a:t>Buurgaard</a:t>
            </a:r>
            <a:r>
              <a:rPr lang="en-US" dirty="0"/>
              <a:t> Nielsen and is in the </a:t>
            </a:r>
            <a:r>
              <a:rPr lang="en-US" baseline="0" dirty="0"/>
              <a:t>public domain, via Wikimedia Commons: https://commons.wikimedia.org/wiki/File:Embers_01.JPG.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wiki1029200619501269862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3612719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was taken in October</a:t>
            </a:r>
            <a:r>
              <a:rPr lang="en-US" baseline="0" dirty="0"/>
              <a:t> of 1934.</a:t>
            </a:r>
            <a:endParaRPr lang="en-US" dirty="0"/>
          </a:p>
          <a:p>
            <a:endParaRPr lang="en-US" dirty="0"/>
          </a:p>
          <a:p>
            <a:r>
              <a:rPr lang="en-US" dirty="0"/>
              <a:t>mat16458</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“Joab Street” is located in the German Colony neighborhood, southwest of the Old City. The Hebrew description line reads, “Commander of the army in the days of King David.”</a:t>
            </a:r>
          </a:p>
          <a:p>
            <a:endParaRPr lang="en-US" dirty="0"/>
          </a:p>
          <a:p>
            <a:r>
              <a:rPr lang="en-US" dirty="0"/>
              <a:t>lbd102318964</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47173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bronze statue represents Livia,</a:t>
            </a:r>
            <a:r>
              <a:rPr lang="en-US" baseline="0" dirty="0"/>
              <a:t> the wife of the Roman emperor Augustus. Her stance could be interpreted as fitting with the wise woman’s proclamation of the innocence of David. This statue </a:t>
            </a:r>
            <a:r>
              <a:rPr lang="en-US" dirty="0"/>
              <a:t>was photographed at the Naples Archaeological Museum.</a:t>
            </a:r>
          </a:p>
          <a:p>
            <a:endParaRPr lang="en-US" dirty="0"/>
          </a:p>
          <a:p>
            <a:r>
              <a:rPr lang="en-US" dirty="0"/>
              <a:t>tb0515170988</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of a bound captive illustrates David’s promise to prevent anyone from taking action against the widow of Tekoa. This image comes from The Metropolitan</a:t>
            </a:r>
            <a:r>
              <a:rPr lang="en-US" baseline="0" dirty="0"/>
              <a:t> Museum of Art, public domain, Fletcher Fund, 1947, http://metmuseum.org/art/collection/search/543869</a:t>
            </a:r>
          </a:p>
          <a:p>
            <a:endParaRPr lang="en-US" baseline="0" dirty="0"/>
          </a:p>
          <a:p>
            <a:r>
              <a:rPr lang="en-US" baseline="0" dirty="0"/>
              <a:t>met543869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David’s figure of speech,</a:t>
            </a:r>
            <a:r>
              <a:rPr lang="en-US" baseline="0" dirty="0"/>
              <a:t> that not a hair would fall, was meant to communicate that no harm would come to the woman’s son. The comb shown here is several centuries older than the time of David. Combs were used to clean and untangle hair. Very fine-toothed combs from this period were used to control lice and nits. </a:t>
            </a:r>
            <a:r>
              <a:rPr lang="en-US" sz="1200" kern="1200" dirty="0">
                <a:solidFill>
                  <a:schemeClr val="tx1"/>
                </a:solidFill>
                <a:effectLst/>
                <a:latin typeface="+mn-lt"/>
                <a:ea typeface="+mn-ea"/>
                <a:cs typeface="+mn-cs"/>
              </a:rPr>
              <a:t>Successful treatment of an infestation by combing is possible if the hair is combed carefully every day or two for two weeks. </a:t>
            </a:r>
            <a:r>
              <a:rPr lang="en-US" baseline="0" dirty="0"/>
              <a:t>It </a:t>
            </a:r>
            <a:r>
              <a:rPr lang="en-US" dirty="0"/>
              <a:t>was photographed</a:t>
            </a:r>
            <a:r>
              <a:rPr lang="en-US" baseline="0" dirty="0"/>
              <a:t> at the Brooklyn Museum in New York City.</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adr1606023182</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42341912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on November 17, 1920.</a:t>
            </a:r>
          </a:p>
          <a:p>
            <a:endParaRPr lang="en-US" sz="1200" b="0" i="0" kern="1200" dirty="0">
              <a:solidFill>
                <a:schemeClr val="tx1"/>
              </a:solidFill>
              <a:effectLst/>
              <a:latin typeface="+mn-lt"/>
              <a:ea typeface="+mn-ea"/>
              <a:cs typeface="+mn-cs"/>
            </a:endParaRPr>
          </a:p>
          <a:p>
            <a:r>
              <a:rPr lang="en-US" dirty="0"/>
              <a:t>mat05978</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282391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Ashmolean Museum at the University of Oxford.</a:t>
            </a:r>
          </a:p>
          <a:p>
            <a:endParaRPr lang="en-US" dirty="0"/>
          </a:p>
          <a:p>
            <a:r>
              <a:rPr lang="en-US" dirty="0"/>
              <a:t>adr1805183466</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American Colony photo was taken </a:t>
            </a:r>
            <a:r>
              <a:rPr lang="en-US" dirty="0"/>
              <a:t>between 1900 and 1920.</a:t>
            </a:r>
          </a:p>
          <a:p>
            <a:endParaRPr lang="en-US" dirty="0"/>
          </a:p>
          <a:p>
            <a:r>
              <a:rPr lang="en-US" dirty="0"/>
              <a:t>mat01296</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at the Ashmolean Museum at the University of Oxford.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adr1305240346</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2828509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noFill/>
          <a:effec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An Archimedean screw raises water by means of a circular pipe that encloses a helix which is rotated manually.</a:t>
            </a:r>
            <a:endParaRPr lang="en-US" baseline="0" dirty="0">
              <a:effectLst>
                <a:glow rad="76200">
                  <a:schemeClr val="tx1">
                    <a:alpha val="60000"/>
                  </a:schemeClr>
                </a:glow>
              </a:effectLst>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effectLst>
                <a:glow rad="76200">
                  <a:schemeClr val="tx1">
                    <a:alpha val="60000"/>
                  </a:schemeClr>
                </a:glow>
              </a:effectLst>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tb011005705</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28285097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of dancers illustrates the joy of those who are rescued by God, described by</a:t>
            </a:r>
            <a:r>
              <a:rPr lang="en-US" baseline="0" dirty="0"/>
              <a:t> the wise woman from Tekoa. </a:t>
            </a:r>
            <a:r>
              <a:rPr lang="en-US" dirty="0" err="1"/>
              <a:t>Kamilari</a:t>
            </a:r>
            <a:r>
              <a:rPr lang="en-US" dirty="0"/>
              <a:t> is a village</a:t>
            </a:r>
            <a:r>
              <a:rPr lang="en-US" baseline="0" dirty="0"/>
              <a:t> on the island of Crete. It is situated next to a Minoan cemetery. This model was discovered at the cemetery and dates to the Late Minoan IIIA, circa 1400–1350 BC. It was photographed at the </a:t>
            </a:r>
            <a:r>
              <a:rPr lang="en-US" dirty="0"/>
              <a:t>Heraklion Museum.</a:t>
            </a:r>
          </a:p>
          <a:p>
            <a:endParaRPr lang="en-US" dirty="0"/>
          </a:p>
          <a:p>
            <a:r>
              <a:rPr lang="en-US" dirty="0"/>
              <a:t>tb041504173</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1403822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decorative mask was photographed at the Pompeii</a:t>
            </a:r>
            <a:r>
              <a:rPr lang="en-US" baseline="0" dirty="0"/>
              <a:t> Exhibit at the Nimes Museum.</a:t>
            </a:r>
            <a:endParaRPr lang="en-US" dirty="0"/>
          </a:p>
          <a:p>
            <a:endParaRPr lang="en-US" dirty="0"/>
          </a:p>
          <a:p>
            <a:r>
              <a:rPr lang="en-US" dirty="0"/>
              <a:t>tb092019572</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Zeruiah</a:t>
            </a:r>
            <a:r>
              <a:rPr lang="en-US" dirty="0"/>
              <a:t> Street” is located in the Abu Tor neighborhood, south of the Old City.</a:t>
            </a:r>
          </a:p>
          <a:p>
            <a:endParaRPr lang="en-US" dirty="0"/>
          </a:p>
          <a:p>
            <a:r>
              <a:rPr lang="en-US" dirty="0"/>
              <a:t>lbd102318794</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21857433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depicts an Assyrian killing an enemy, a</a:t>
            </a:r>
            <a:r>
              <a:rPr lang="en-US" sz="1200" baseline="0" dirty="0"/>
              <a:t> fate similar to the one from which the wise woman from Tekoa sought protection. This relief </a:t>
            </a:r>
            <a:r>
              <a:rPr lang="en-US" sz="1200" dirty="0"/>
              <a:t>was photographed at the Vatican Museums</a:t>
            </a:r>
            <a:r>
              <a:rPr lang="en-US" sz="1200" kern="1200" dirty="0">
                <a:solidFill>
                  <a:schemeClr val="tx1"/>
                </a:solidFill>
                <a:effectLst/>
                <a:latin typeface="+mn-lt"/>
                <a:ea typeface="+mn-ea"/>
                <a:cs typeface="+mn-cs"/>
              </a:rPr>
              <a:t>.</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tb0512176440</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spcBef>
                <a:spcPct val="30000"/>
              </a:spcBef>
              <a:spcAft>
                <a:spcPct val="0"/>
              </a:spcAft>
              <a:buClrTx/>
              <a:buSzTx/>
              <a:buFontTx/>
              <a:buNone/>
              <a:tabLst/>
              <a:defRPr/>
            </a:pPr>
            <a:r>
              <a:rPr lang="en-US" baseline="0" dirty="0"/>
              <a:t>As a shepherd takes care of his sheep, the wise woman from Tekoa asked David to take care of her difficult situation. </a:t>
            </a:r>
            <a:r>
              <a:rPr lang="en-US" dirty="0"/>
              <a:t>The metaphor of a shepherd was</a:t>
            </a:r>
            <a:r>
              <a:rPr lang="en-US" baseline="0" dirty="0"/>
              <a:t> used in the Hebrew Scriptures both to describe the earthly king (e.g., 2 Sam 5:2) and the heavenly king (e.g., Ps 23:1). In this pastoral depiction, a shepherd leans on his staff in what appears to be a contemplative mood. This sarcophagus fragment was photographed at the </a:t>
            </a:r>
            <a:r>
              <a:rPr lang="en-US" dirty="0"/>
              <a:t>Vatican Museums.</a:t>
            </a:r>
          </a:p>
          <a:p>
            <a:pPr marL="0" marR="0" indent="0" algn="l" defTabSz="914400" rtl="0" eaLnBrk="1" fontAlgn="base" latinLnBrk="0" hangingPunct="1">
              <a:spcBef>
                <a:spcPct val="30000"/>
              </a:spcBef>
              <a:spcAft>
                <a:spcPct val="0"/>
              </a:spcAft>
              <a:buClrTx/>
              <a:buSzTx/>
              <a:buFontTx/>
              <a:buNone/>
              <a:tabLst/>
              <a:defRPr/>
            </a:pPr>
            <a:endParaRPr lang="en-US" dirty="0"/>
          </a:p>
          <a:p>
            <a:pPr marL="0" marR="0" indent="0" algn="l" defTabSz="914400" rtl="0" eaLnBrk="1" fontAlgn="base" latinLnBrk="0" hangingPunct="1">
              <a:spcBef>
                <a:spcPct val="30000"/>
              </a:spcBef>
              <a:spcAft>
                <a:spcPct val="0"/>
              </a:spcAft>
              <a:buClrTx/>
              <a:buSzTx/>
              <a:buFontTx/>
              <a:buNone/>
              <a:tabLst/>
              <a:defRPr/>
            </a:pPr>
            <a:r>
              <a:rPr lang="en-US" dirty="0"/>
              <a:t>tb0512175877</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Michael is one of only two angels known by name from the Hebrew Bible (Dan 10:13)</a:t>
            </a:r>
            <a:r>
              <a:rPr lang="en-US" baseline="0" dirty="0"/>
              <a:t>; the other is Gabriel (Dan 8:16; 9:21). </a:t>
            </a:r>
            <a:r>
              <a:rPr lang="en-US" dirty="0"/>
              <a:t>This statue of Michael the Archangel is located atop the Castel Sant'Angelo in</a:t>
            </a:r>
            <a:r>
              <a:rPr lang="en-US" baseline="0" dirty="0"/>
              <a:t> Rome. According to tradition, Michael appeared here in AD 590, ending a terrible plague. The castle is apparently named after the event. Prior to this tradition, the location was the tomb of the Emperor Hadrian (died AD 138).</a:t>
            </a:r>
          </a:p>
          <a:p>
            <a:endParaRPr lang="en-US" baseline="0" dirty="0"/>
          </a:p>
          <a:p>
            <a:r>
              <a:rPr lang="en-US" dirty="0"/>
              <a:t>tb0514170035c</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a:t>By this point David has realized that the wise woman from Tekoa has not been telling him a truthful story. Like an actor in a Greek play, she has been masking herself with another identity to tell a story. It is thought that this 2nd century AD statue is a copy of a 5th century BC original. This statue was photographed at the</a:t>
            </a:r>
            <a:r>
              <a:rPr lang="en-US" sz="1200" b="0" dirty="0"/>
              <a:t> Naples Archaeological Museum.</a:t>
            </a:r>
          </a:p>
          <a:p>
            <a:endParaRPr lang="en-US" sz="1200" b="0" dirty="0"/>
          </a:p>
          <a:p>
            <a:r>
              <a:rPr lang="en-US" dirty="0"/>
              <a:t>tb0515171184</a:t>
            </a:r>
            <a:endParaRPr lang="en-US" sz="1200" b="0" dirty="0"/>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Bnei</a:t>
            </a:r>
            <a:r>
              <a:rPr lang="en-US" dirty="0"/>
              <a:t> </a:t>
            </a:r>
            <a:r>
              <a:rPr lang="en-US" dirty="0" err="1"/>
              <a:t>Brak</a:t>
            </a:r>
            <a:r>
              <a:rPr lang="en-US" dirty="0"/>
              <a:t> is a city located in central Israel.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tb062807398</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40087954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marble relief was photographed in the Metropolitan Museum of Art in New York City.</a:t>
            </a:r>
          </a:p>
          <a:p>
            <a:endParaRPr lang="en-US" dirty="0"/>
          </a:p>
          <a:p>
            <a:r>
              <a:rPr lang="en-US" dirty="0"/>
              <a:t>adr1711139122</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40087954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image comes from Louise Docker and is licensed under CC-BY-2.0, via Wikimedia Commons: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https://commons.wikimedia.org/wiki/File:Angel_statue.jpg</a:t>
            </a:r>
            <a:endParaRPr lang="en-US" sz="1200" u="sng" kern="120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wiki122520061457</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tb051908137</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Bowing to the ground has long been recognized as a sign of respect and subservience. The relief shown here, which may depict men bowing to the Egyptian queen Nefertiti, exhibits the same posture as David,</a:t>
            </a:r>
            <a:r>
              <a:rPr lang="en-US" baseline="0" dirty="0"/>
              <a:t> but predates him by several centuries. </a:t>
            </a:r>
            <a:r>
              <a:rPr lang="en-US" dirty="0"/>
              <a:t>This image comes from The Metropolitan Museum of Art and is in the public domain. Source: https://www.metmuseum.org/art/collection/search/544059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met544059</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20856848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pPr>
            <a:r>
              <a:rPr lang="en-US" sz="1200" kern="1200" dirty="0">
                <a:solidFill>
                  <a:schemeClr val="tx1"/>
                </a:solidFill>
                <a:effectLst/>
                <a:latin typeface="+mn-lt"/>
                <a:ea typeface="+mn-ea"/>
                <a:cs typeface="+mn-cs"/>
              </a:rPr>
              <a:t>The region of Geshur is located on the northeast side of the Sea of Galilee. Three known Iron Age II cities of this region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et-Tell, Tel Hadar, and En </a:t>
            </a:r>
            <a:r>
              <a:rPr lang="en-US" sz="1200" kern="1200" dirty="0" err="1">
                <a:solidFill>
                  <a:schemeClr val="tx1"/>
                </a:solidFill>
                <a:effectLst/>
                <a:latin typeface="+mn-lt"/>
                <a:ea typeface="+mn-ea"/>
                <a:cs typeface="+mn-cs"/>
              </a:rPr>
              <a:t>Gev</a:t>
            </a:r>
            <a:r>
              <a:rPr lang="en-US" sz="1200" kern="1200" dirty="0">
                <a:solidFill>
                  <a:schemeClr val="tx1"/>
                </a:solidFill>
                <a:effectLst/>
                <a:latin typeface="+mn-lt"/>
                <a:ea typeface="+mn-ea"/>
                <a:cs typeface="+mn-cs"/>
              </a:rPr>
              <a:t>) are also identified</a:t>
            </a:r>
            <a:r>
              <a:rPr lang="en-US" sz="1200" kern="1200" baseline="0" dirty="0">
                <a:solidFill>
                  <a:schemeClr val="tx1"/>
                </a:solidFill>
                <a:effectLst/>
                <a:latin typeface="+mn-lt"/>
                <a:ea typeface="+mn-ea"/>
                <a:cs typeface="+mn-cs"/>
              </a:rPr>
              <a:t> on the map. </a:t>
            </a:r>
            <a:r>
              <a:rPr lang="en-US" sz="1200" kern="1200" dirty="0">
                <a:solidFill>
                  <a:schemeClr val="tx1"/>
                </a:solidFill>
                <a:effectLst/>
                <a:latin typeface="+mn-lt"/>
                <a:ea typeface="+mn-ea"/>
                <a:cs typeface="+mn-cs"/>
              </a:rPr>
              <a:t>This map is a detail of map</a:t>
            </a:r>
            <a:r>
              <a:rPr lang="en-US" sz="1200" kern="1200" baseline="0" dirty="0">
                <a:solidFill>
                  <a:schemeClr val="tx1"/>
                </a:solidFill>
                <a:effectLst/>
                <a:latin typeface="+mn-lt"/>
                <a:ea typeface="+mn-ea"/>
                <a:cs typeface="+mn-cs"/>
              </a:rPr>
              <a:t> 1-5 </a:t>
            </a:r>
            <a:r>
              <a:rPr lang="en-US" dirty="0"/>
              <a:t>from the </a:t>
            </a:r>
            <a:r>
              <a:rPr lang="en-US" i="1" dirty="0"/>
              <a:t>Satellite Bible Atlas</a:t>
            </a:r>
            <a:r>
              <a:rPr lang="en-US" dirty="0"/>
              <a:t>, by William Schlegel. Used by permission. An editable version of the map is included behind this</a:t>
            </a:r>
            <a:r>
              <a:rPr lang="en-US" baseline="0" dirty="0"/>
              <a:t> graphic for those who may wish to edit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2224088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Tekoa</a:t>
            </a:r>
            <a:r>
              <a:rPr lang="en-US" baseline="0" dirty="0"/>
              <a:t> is located 10 miles (16 km) due south of Jerusalem, on the edge of the Judean wilderness. </a:t>
            </a:r>
            <a:r>
              <a:rPr lang="en-US" dirty="0"/>
              <a:t>This is a detail from map 1-6 from the </a:t>
            </a:r>
            <a:r>
              <a:rPr lang="en-US" i="1" dirty="0"/>
              <a:t>Satellite Bible Atlas</a:t>
            </a:r>
            <a:r>
              <a:rPr lang="en-US" dirty="0"/>
              <a:t>, by William Schlegel. Used by permission.</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25364647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pPr>
            <a:r>
              <a:rPr lang="en-US" dirty="0"/>
              <a:t>Et-Tell and Tel </a:t>
            </a:r>
            <a:r>
              <a:rPr lang="en-US" dirty="0" err="1"/>
              <a:t>Hadar</a:t>
            </a:r>
            <a:r>
              <a:rPr lang="en-US" dirty="0"/>
              <a:t> are two</a:t>
            </a:r>
            <a:r>
              <a:rPr lang="en-US" baseline="0" dirty="0"/>
              <a:t> major cities within the territory that once belonged to Geshur, although the boundaries of the kingdom are not precisely known. Et-Tell was a large, heavily fortified city, and was almost certainly the capital of the kingdom. This would seem to have been the most likely refuge for Absalom. The next slide includes labels.</a:t>
            </a:r>
          </a:p>
          <a:p>
            <a:pPr marL="0" indent="0">
              <a:spcBef>
                <a:spcPct val="0"/>
              </a:spcBef>
            </a:pPr>
            <a:endParaRPr lang="en-US" dirty="0"/>
          </a:p>
          <a:p>
            <a:pPr marL="0" indent="0">
              <a:spcBef>
                <a:spcPct val="0"/>
              </a:spcBef>
            </a:pPr>
            <a:r>
              <a:rPr lang="en-US" dirty="0"/>
              <a:t>ws040416989</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pPr>
            <a:r>
              <a:rPr lang="en-US" dirty="0"/>
              <a:t>Et-Tell and Tel </a:t>
            </a:r>
            <a:r>
              <a:rPr lang="en-US" dirty="0" err="1"/>
              <a:t>Hadar</a:t>
            </a:r>
            <a:r>
              <a:rPr lang="en-US" dirty="0"/>
              <a:t> are two</a:t>
            </a:r>
            <a:r>
              <a:rPr lang="en-US" baseline="0" dirty="0"/>
              <a:t> major cities within the territory that once belonged to Geshur, although the boundaries of the kingdom are not precisely known. Et-Tell was a large, heavily fortified city, and was almost certainly the capital of the kingdom. This would seem to have been the most likely refuge for Absalom.</a:t>
            </a:r>
          </a:p>
          <a:p>
            <a:pPr marL="0" indent="0">
              <a:spcBef>
                <a:spcPct val="0"/>
              </a:spcBef>
            </a:pPr>
            <a:endParaRPr lang="en-US" dirty="0"/>
          </a:p>
          <a:p>
            <a:pPr marL="0" indent="0">
              <a:spcBef>
                <a:spcPct val="0"/>
              </a:spcBef>
            </a:pPr>
            <a:r>
              <a:rPr lang="en-US" dirty="0"/>
              <a:t>ws040416989</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kingdom of Geshur is mentioned fourteen times in the Bible (</a:t>
            </a:r>
            <a:r>
              <a:rPr lang="en-US" sz="1200" kern="1200" dirty="0" err="1">
                <a:solidFill>
                  <a:schemeClr val="tx1"/>
                </a:solidFill>
                <a:effectLst/>
                <a:latin typeface="+mn-lt"/>
                <a:ea typeface="+mn-ea"/>
                <a:cs typeface="+mn-cs"/>
              </a:rPr>
              <a:t>Deut</a:t>
            </a:r>
            <a:r>
              <a:rPr lang="en-US" sz="1200" kern="1200" dirty="0">
                <a:solidFill>
                  <a:schemeClr val="tx1"/>
                </a:solidFill>
                <a:effectLst/>
                <a:latin typeface="+mn-lt"/>
                <a:ea typeface="+mn-ea"/>
                <a:cs typeface="+mn-cs"/>
              </a:rPr>
              <a:t> 3:14; Josh 12:5; 13:2, 11, 13; 1 Sam 27:8; 2 Sam 3:3; 13:37-38; 14:23, 32; 15:8; 1 Chr 2:23; 3:2). The references in Deuteronomy and Joshua refer to the kingdom in relation to the tribal borders and the pre-existing geopolitical realities of Canaan. Significantly, most of these references group Geshur with </a:t>
            </a:r>
            <a:r>
              <a:rPr lang="en-US" sz="1200" kern="1200" dirty="0" err="1">
                <a:solidFill>
                  <a:schemeClr val="tx1"/>
                </a:solidFill>
                <a:effectLst/>
                <a:latin typeface="+mn-lt"/>
                <a:ea typeface="+mn-ea"/>
                <a:cs typeface="+mn-cs"/>
              </a:rPr>
              <a:t>Maacath</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Samuel references all relate to the Davidic era in relation to his marriage alliance with the kingdom and subsequent difficulties with the fruit of this union, Absalom. Na’aman discusses the above-cited biblical texts and also the Amarna Letters, Neo-Assyrian texts, and the archaeological evidence in order to determine the location of the region of Geshur (2012). Regarding the possible Neo-Assyrian reference, Na’aman tentatively suggests identifying the broken toponym of the fourth city of Shalmaneser III’s 838 campaign with Geshur (2012: 92–94). If he is correct, this is significant historically as it could mean that Geshur was an independent kingdom from Aram Damascus as late as the last quarter of the 9th century BC.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impressive Iron Age II remains at et-Tell (20 ac, 8 ha) indicate that it was the most important town in the east Jordan Valley between the </a:t>
            </a:r>
            <a:r>
              <a:rPr lang="en-US" sz="1200" kern="1200" dirty="0" err="1">
                <a:solidFill>
                  <a:schemeClr val="tx1"/>
                </a:solidFill>
                <a:effectLst/>
                <a:latin typeface="+mn-lt"/>
                <a:ea typeface="+mn-ea"/>
                <a:cs typeface="+mn-cs"/>
              </a:rPr>
              <a:t>Jarmuk</a:t>
            </a:r>
            <a:r>
              <a:rPr lang="en-US" sz="1200" kern="1200" dirty="0">
                <a:solidFill>
                  <a:schemeClr val="tx1"/>
                </a:solidFill>
                <a:effectLst/>
                <a:latin typeface="+mn-lt"/>
                <a:ea typeface="+mn-ea"/>
                <a:cs typeface="+mn-cs"/>
              </a:rPr>
              <a:t> River and Tel Dan (Na’aman 2012: 94–95). This area may also have been the entire hinterland of Geshur.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Na’aman, </a:t>
            </a:r>
            <a:r>
              <a:rPr lang="en-US" sz="1200" kern="1200" dirty="0" err="1">
                <a:solidFill>
                  <a:schemeClr val="tx1"/>
                </a:solidFill>
                <a:effectLst/>
                <a:latin typeface="+mn-lt"/>
                <a:ea typeface="+mn-ea"/>
                <a:cs typeface="+mn-cs"/>
              </a:rPr>
              <a:t>Nadav</a:t>
            </a:r>
            <a:r>
              <a:rPr lang="en-US" sz="1200" kern="1200" dirty="0">
                <a:solidFill>
                  <a:schemeClr val="tx1"/>
                </a:solidFill>
                <a:effectLst/>
                <a:latin typeface="+mn-lt"/>
                <a:ea typeface="+mn-ea"/>
                <a:cs typeface="+mn-cs"/>
              </a:rPr>
              <a:t>.</a:t>
            </a:r>
          </a:p>
          <a:p>
            <a:pPr marL="685800" indent="-457200">
              <a:tabLst>
                <a:tab pos="685800" algn="l"/>
              </a:tabLst>
            </a:pPr>
            <a:r>
              <a:rPr lang="en-US" sz="1200" kern="1200" dirty="0">
                <a:solidFill>
                  <a:schemeClr val="tx1"/>
                </a:solidFill>
                <a:effectLst/>
                <a:latin typeface="+mn-lt"/>
                <a:ea typeface="+mn-ea"/>
                <a:cs typeface="+mn-cs"/>
              </a:rPr>
              <a:t>2012	The Kingdom of Geshur in History and Memory. </a:t>
            </a:r>
            <a:r>
              <a:rPr lang="en-US" sz="1200" i="1" kern="1200" dirty="0">
                <a:solidFill>
                  <a:schemeClr val="tx1"/>
                </a:solidFill>
                <a:effectLst/>
                <a:latin typeface="+mn-lt"/>
                <a:ea typeface="+mn-ea"/>
                <a:cs typeface="+mn-cs"/>
              </a:rPr>
              <a:t>Scandinavian Journal of the Old Testament</a:t>
            </a:r>
            <a:r>
              <a:rPr lang="en-US" sz="1200" kern="1200" dirty="0">
                <a:solidFill>
                  <a:schemeClr val="tx1"/>
                </a:solidFill>
                <a:effectLst/>
                <a:latin typeface="+mn-lt"/>
                <a:ea typeface="+mn-ea"/>
                <a:cs typeface="+mn-cs"/>
              </a:rPr>
              <a:t> 26: 88–101.</a:t>
            </a:r>
            <a:br>
              <a:rPr lang="en-US" sz="1200" kern="1200" dirty="0">
                <a:solidFill>
                  <a:schemeClr val="tx1"/>
                </a:solidFill>
                <a:effectLst/>
                <a:latin typeface="+mn-lt"/>
                <a:ea typeface="+mn-ea"/>
                <a:cs typeface="+mn-cs"/>
              </a:rPr>
            </a:br>
            <a:endParaRPr lang="en-US" sz="1200" baseline="0" dirty="0">
              <a:latin typeface="Times New Roman" pitchFamily="18" charset="0"/>
            </a:endParaRPr>
          </a:p>
          <a:p>
            <a:r>
              <a:rPr lang="en-US" dirty="0"/>
              <a:t>ws040215089</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Na’aman suggests that the kingdom of Geshur, centered at et-Tell, was “established in about the mid-tenth century BCE and existed through the third quarter of the ninth century, when it was annexed by </a:t>
            </a:r>
            <a:r>
              <a:rPr lang="en-US" sz="1200" kern="1200" dirty="0" err="1">
                <a:solidFill>
                  <a:schemeClr val="tx1"/>
                </a:solidFill>
                <a:effectLst/>
                <a:latin typeface="+mn-lt"/>
                <a:ea typeface="+mn-ea"/>
                <a:cs typeface="+mn-cs"/>
              </a:rPr>
              <a:t>Hazael</a:t>
            </a:r>
            <a:r>
              <a:rPr lang="en-US" sz="1200" kern="1200" dirty="0">
                <a:solidFill>
                  <a:schemeClr val="tx1"/>
                </a:solidFill>
                <a:effectLst/>
                <a:latin typeface="+mn-lt"/>
                <a:ea typeface="+mn-ea"/>
                <a:cs typeface="+mn-cs"/>
              </a:rPr>
              <a:t>, king of Aram” in the mold of a Late Bronze city-state over a small region (2012: 97). Following the Damascene annexation, the site was destroyed by Tiglath-pileser III in 732 BC. Conversely, Arav (2013) concludes that Tell </a:t>
            </a:r>
            <a:r>
              <a:rPr lang="en-US" sz="1200" kern="1200" dirty="0" err="1">
                <a:solidFill>
                  <a:schemeClr val="tx1"/>
                </a:solidFill>
                <a:effectLst/>
                <a:latin typeface="+mn-lt"/>
                <a:ea typeface="+mn-ea"/>
                <a:cs typeface="+mn-cs"/>
              </a:rPr>
              <a:t>Hadar</a:t>
            </a:r>
            <a:r>
              <a:rPr lang="en-US" sz="1200" kern="1200" dirty="0">
                <a:solidFill>
                  <a:schemeClr val="tx1"/>
                </a:solidFill>
                <a:effectLst/>
                <a:latin typeface="+mn-lt"/>
                <a:ea typeface="+mn-ea"/>
                <a:cs typeface="+mn-cs"/>
              </a:rPr>
              <a:t> and et-Tell were the two main cities of the kingdom of Geshur with the former functioning as the main site in the Iron I and the latter in the Iron IIA–B. There is also an apparent reference to Geshur in EA</a:t>
            </a:r>
            <a:r>
              <a:rPr lang="en-US" sz="1200" kern="1200" baseline="0" dirty="0">
                <a:solidFill>
                  <a:schemeClr val="tx1"/>
                </a:solidFill>
                <a:effectLst/>
                <a:latin typeface="+mn-lt"/>
                <a:ea typeface="+mn-ea"/>
                <a:cs typeface="+mn-cs"/>
              </a:rPr>
              <a:t> 256, which refers to “the cities of </a:t>
            </a:r>
            <a:r>
              <a:rPr lang="en-US" sz="1200" kern="1200" baseline="0" dirty="0" err="1">
                <a:solidFill>
                  <a:schemeClr val="tx1"/>
                </a:solidFill>
                <a:effectLst/>
                <a:latin typeface="+mn-lt"/>
                <a:ea typeface="+mn-ea"/>
                <a:cs typeface="+mn-cs"/>
              </a:rPr>
              <a:t>Garu</a:t>
            </a:r>
            <a:r>
              <a:rPr lang="en-US" sz="1200" kern="1200" baseline="0" dirty="0">
                <a:solidFill>
                  <a:schemeClr val="tx1"/>
                </a:solidFill>
                <a:effectLst/>
                <a:latin typeface="+mn-lt"/>
                <a:ea typeface="+mn-ea"/>
                <a:cs typeface="+mn-cs"/>
              </a:rPr>
              <a:t>” (Moran 1992: 309).</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References:</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Arav, Rami.</a:t>
            </a:r>
            <a:endParaRPr lang="en-US" dirty="0"/>
          </a:p>
          <a:p>
            <a:pPr marL="685800" indent="-457200">
              <a:tabLst>
                <a:tab pos="685800" algn="l"/>
              </a:tabLst>
            </a:pPr>
            <a:r>
              <a:rPr lang="en-US" sz="1200" kern="1200" dirty="0">
                <a:solidFill>
                  <a:schemeClr val="tx1"/>
                </a:solidFill>
                <a:effectLst/>
                <a:latin typeface="+mn-lt"/>
                <a:ea typeface="+mn-ea"/>
                <a:cs typeface="+mn-cs"/>
              </a:rPr>
              <a:t>2013	Geshur: The </a:t>
            </a:r>
            <a:r>
              <a:rPr lang="en-US" sz="1200" kern="1200" dirty="0" err="1">
                <a:solidFill>
                  <a:schemeClr val="tx1"/>
                </a:solidFill>
                <a:effectLst/>
                <a:latin typeface="+mn-lt"/>
                <a:ea typeface="+mn-ea"/>
                <a:cs typeface="+mn-cs"/>
              </a:rPr>
              <a:t>Southwesternmost</a:t>
            </a:r>
            <a:r>
              <a:rPr lang="en-US" sz="1200" kern="1200" dirty="0">
                <a:solidFill>
                  <a:schemeClr val="tx1"/>
                </a:solidFill>
                <a:effectLst/>
                <a:latin typeface="+mn-lt"/>
                <a:ea typeface="+mn-ea"/>
                <a:cs typeface="+mn-cs"/>
              </a:rPr>
              <a:t> Aramean Kingdom. Pp. 1–29 in </a:t>
            </a:r>
            <a:r>
              <a:rPr lang="en-US" sz="1200" i="1" kern="1200" dirty="0">
                <a:solidFill>
                  <a:schemeClr val="tx1"/>
                </a:solidFill>
                <a:effectLst/>
                <a:latin typeface="+mn-lt"/>
                <a:ea typeface="+mn-ea"/>
                <a:cs typeface="+mn-cs"/>
              </a:rPr>
              <a:t>Arameans, Chaldeans, and Arabs in Babylonia and Palestine in the First Millennium BC</a:t>
            </a:r>
            <a:r>
              <a:rPr lang="en-US" sz="1200" kern="1200" dirty="0">
                <a:solidFill>
                  <a:schemeClr val="tx1"/>
                </a:solidFill>
                <a:effectLst/>
                <a:latin typeface="+mn-lt"/>
                <a:ea typeface="+mn-ea"/>
                <a:cs typeface="+mn-cs"/>
              </a:rPr>
              <a:t>, edited by A. </a:t>
            </a:r>
            <a:r>
              <a:rPr lang="en-US" sz="1200" kern="1200" dirty="0" err="1">
                <a:solidFill>
                  <a:schemeClr val="tx1"/>
                </a:solidFill>
                <a:effectLst/>
                <a:latin typeface="+mn-lt"/>
                <a:ea typeface="+mn-ea"/>
                <a:cs typeface="+mn-cs"/>
              </a:rPr>
              <a:t>Berlejung</a:t>
            </a:r>
            <a:r>
              <a:rPr lang="en-US" sz="1200" kern="1200" dirty="0">
                <a:solidFill>
                  <a:schemeClr val="tx1"/>
                </a:solidFill>
                <a:effectLst/>
                <a:latin typeface="+mn-lt"/>
                <a:ea typeface="+mn-ea"/>
                <a:cs typeface="+mn-cs"/>
              </a:rPr>
              <a:t> and M. P. </a:t>
            </a:r>
            <a:r>
              <a:rPr lang="en-US" sz="1200" kern="1200" dirty="0" err="1">
                <a:solidFill>
                  <a:schemeClr val="tx1"/>
                </a:solidFill>
                <a:effectLst/>
                <a:latin typeface="+mn-lt"/>
                <a:ea typeface="+mn-ea"/>
                <a:cs typeface="+mn-cs"/>
              </a:rPr>
              <a:t>Streck</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Leipziger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Altorientalische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Studien</a:t>
            </a:r>
            <a:r>
              <a:rPr lang="en-US" sz="1200" kern="1200" dirty="0">
                <a:solidFill>
                  <a:schemeClr val="tx1"/>
                </a:solidFill>
                <a:effectLst/>
                <a:latin typeface="+mn-lt"/>
                <a:ea typeface="+mn-ea"/>
                <a:cs typeface="+mn-cs"/>
              </a:rPr>
              <a:t> 3. Wiesbaden, Germany: </a:t>
            </a:r>
            <a:r>
              <a:rPr lang="en-US" sz="1200" kern="1200" dirty="0" err="1">
                <a:solidFill>
                  <a:schemeClr val="tx1"/>
                </a:solidFill>
                <a:effectLst/>
                <a:latin typeface="+mn-lt"/>
                <a:ea typeface="+mn-ea"/>
                <a:cs typeface="+mn-cs"/>
              </a:rPr>
              <a:t>Harrassowitz</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Moran, William L.</a:t>
            </a:r>
          </a:p>
          <a:p>
            <a:pPr marL="685800" indent="-457200">
              <a:tabLst>
                <a:tab pos="685800" algn="l"/>
              </a:tabLst>
            </a:pPr>
            <a:r>
              <a:rPr lang="en-US" sz="1200" kern="1200" dirty="0">
                <a:solidFill>
                  <a:schemeClr val="tx1"/>
                </a:solidFill>
                <a:effectLst/>
                <a:latin typeface="+mn-lt"/>
                <a:ea typeface="+mn-ea"/>
                <a:cs typeface="+mn-cs"/>
              </a:rPr>
              <a:t>1992	</a:t>
            </a:r>
            <a:r>
              <a:rPr lang="en-US" sz="1200" i="1" kern="1200" dirty="0">
                <a:solidFill>
                  <a:schemeClr val="tx1"/>
                </a:solidFill>
                <a:effectLst/>
                <a:latin typeface="+mn-lt"/>
                <a:ea typeface="+mn-ea"/>
                <a:cs typeface="+mn-cs"/>
              </a:rPr>
              <a:t>The Amarna Letters.</a:t>
            </a:r>
            <a:r>
              <a:rPr lang="en-US" sz="1200" kern="1200" dirty="0">
                <a:solidFill>
                  <a:schemeClr val="tx1"/>
                </a:solidFill>
                <a:effectLst/>
                <a:latin typeface="+mn-lt"/>
                <a:ea typeface="+mn-ea"/>
                <a:cs typeface="+mn-cs"/>
              </a:rPr>
              <a:t> London: Johns Hopkins University Press.</a:t>
            </a:r>
            <a:endParaRPr lang="en-US" dirty="0"/>
          </a:p>
          <a:p>
            <a:r>
              <a:rPr lang="en-US" sz="1200" kern="1200" dirty="0">
                <a:solidFill>
                  <a:schemeClr val="tx1"/>
                </a:solidFill>
                <a:effectLst/>
                <a:latin typeface="+mn-lt"/>
                <a:ea typeface="+mn-ea"/>
                <a:cs typeface="+mn-cs"/>
              </a:rPr>
              <a:t>Na’aman, </a:t>
            </a:r>
            <a:r>
              <a:rPr lang="en-US" sz="1200" kern="1200" dirty="0" err="1">
                <a:solidFill>
                  <a:schemeClr val="tx1"/>
                </a:solidFill>
                <a:effectLst/>
                <a:latin typeface="+mn-lt"/>
                <a:ea typeface="+mn-ea"/>
                <a:cs typeface="+mn-cs"/>
              </a:rPr>
              <a:t>Nadav</a:t>
            </a:r>
            <a:r>
              <a:rPr lang="en-US" sz="1200" kern="1200" dirty="0">
                <a:solidFill>
                  <a:schemeClr val="tx1"/>
                </a:solidFill>
                <a:effectLst/>
                <a:latin typeface="+mn-lt"/>
                <a:ea typeface="+mn-ea"/>
                <a:cs typeface="+mn-cs"/>
              </a:rPr>
              <a:t>.</a:t>
            </a:r>
          </a:p>
          <a:p>
            <a:pPr marL="685800" indent="-457200">
              <a:tabLst>
                <a:tab pos="685800" algn="l"/>
              </a:tabLst>
            </a:pPr>
            <a:r>
              <a:rPr lang="en-US" sz="1200" kern="1200" dirty="0">
                <a:solidFill>
                  <a:schemeClr val="tx1"/>
                </a:solidFill>
                <a:effectLst/>
                <a:latin typeface="+mn-lt"/>
                <a:ea typeface="+mn-ea"/>
                <a:cs typeface="+mn-cs"/>
              </a:rPr>
              <a:t>2012	The Kingdom of Geshur in History and Memory. </a:t>
            </a:r>
            <a:r>
              <a:rPr lang="en-US" sz="1200" i="1" kern="1200" dirty="0">
                <a:solidFill>
                  <a:schemeClr val="tx1"/>
                </a:solidFill>
                <a:effectLst/>
                <a:latin typeface="+mn-lt"/>
                <a:ea typeface="+mn-ea"/>
                <a:cs typeface="+mn-cs"/>
              </a:rPr>
              <a:t>Scandinavian Journal of the Old Testament</a:t>
            </a:r>
            <a:r>
              <a:rPr lang="en-US" sz="1200" kern="1200" dirty="0">
                <a:solidFill>
                  <a:schemeClr val="tx1"/>
                </a:solidFill>
                <a:effectLst/>
                <a:latin typeface="+mn-lt"/>
                <a:ea typeface="+mn-ea"/>
                <a:cs typeface="+mn-cs"/>
              </a:rPr>
              <a:t> 26: 88–101.</a:t>
            </a:r>
            <a:br>
              <a:rPr lang="en-US" sz="1200" kern="1200" dirty="0">
                <a:solidFill>
                  <a:schemeClr val="tx1"/>
                </a:solidFill>
                <a:effectLst/>
                <a:latin typeface="+mn-lt"/>
                <a:ea typeface="+mn-ea"/>
                <a:cs typeface="+mn-cs"/>
              </a:rPr>
            </a:b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adr1305061457</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is-IS" dirty="0"/>
              <a:t>The Iron Age gate at et-Tell is one of the largest ever found in Israel. Note the cultic installation on the right</a:t>
            </a:r>
            <a:r>
              <a:rPr lang="is-IS" baseline="0" dirty="0"/>
              <a:t> side of the gate, consisting of a stone platform topped by a stele with a horned figure. Also noteworthy are the two standing stones (</a:t>
            </a:r>
            <a:r>
              <a:rPr lang="is-IS" i="1" baseline="0" dirty="0"/>
              <a:t>masseboth</a:t>
            </a:r>
            <a:r>
              <a:rPr lang="is-IS" baseline="0" dirty="0"/>
              <a:t>) situated on either side of the gate.</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adr1305061453</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t>This massive building discovered at et-Tell has been interpreted by archaeologists to be a palace (Arav</a:t>
            </a:r>
            <a:r>
              <a:rPr lang="en-US" sz="1200" b="0" baseline="0" dirty="0"/>
              <a:t> and </a:t>
            </a:r>
            <a:r>
              <a:rPr lang="en-US" sz="1200" b="0" baseline="0" dirty="0" err="1"/>
              <a:t>Bernett</a:t>
            </a:r>
            <a:r>
              <a:rPr lang="en-US" sz="1200" b="0" baseline="0" dirty="0"/>
              <a:t> 2000: 47–48)</a:t>
            </a:r>
            <a:r>
              <a:rPr lang="en-US" sz="1200" b="0" dirty="0"/>
              <a:t>.</a:t>
            </a:r>
            <a:r>
              <a:rPr lang="en-US" sz="1200" b="0" baseline="0" dirty="0"/>
              <a:t> It is not out of the question that Absalom would have stayed in this building during his three years of exile from Israel.</a:t>
            </a:r>
          </a:p>
          <a:p>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t>Constructed in the 10th century BC, it follows a north-Syrian palace layout known as the </a:t>
            </a:r>
            <a:r>
              <a:rPr lang="en-US" sz="1200" b="0" i="1" baseline="0" dirty="0"/>
              <a:t>Bit-Hilani </a:t>
            </a:r>
            <a:r>
              <a:rPr lang="en-US" sz="1200" b="0" baseline="0" dirty="0"/>
              <a:t>(“house of pillars”) style. Such a palace featured a single, monumental entrance; upon entry, one turned </a:t>
            </a:r>
            <a:r>
              <a:rPr lang="en-US" dirty="0"/>
              <a:t>90° to see the throne in the far end of the hall. The main hall is always surrounded on</a:t>
            </a:r>
            <a:r>
              <a:rPr lang="en-US" baseline="0" dirty="0"/>
              <a:t> all sides by smaller rooms. The oldest known examples of such palaces date to about the 15th century BC, and they seem to have continued as a popular palace style until the 7th century BC. The palace at et-Tell measures 94 x 50 feet (29 x 15 m). Despite several destructions, the palace continued in use through the Hellenistic period. An editable version is included behind this graphic for those who may wish to change it.</a:t>
            </a:r>
            <a:endParaRPr lang="en-US" dirty="0"/>
          </a:p>
          <a:p>
            <a:endParaRPr lang="en-US" sz="1200" b="0" dirty="0"/>
          </a:p>
          <a:p>
            <a:r>
              <a:rPr lang="en-US" sz="1200" b="1" dirty="0"/>
              <a:t>Reference:</a:t>
            </a:r>
          </a:p>
          <a:p>
            <a:r>
              <a:rPr lang="en-US" sz="1200" dirty="0"/>
              <a:t>Arav, Rami, and </a:t>
            </a:r>
            <a:r>
              <a:rPr lang="en-US" sz="1200" dirty="0" err="1"/>
              <a:t>Bernett</a:t>
            </a:r>
            <a:r>
              <a:rPr lang="en-US" sz="1200" dirty="0"/>
              <a:t>, Monika.</a:t>
            </a:r>
          </a:p>
          <a:p>
            <a:pPr marL="685800" indent="-457200">
              <a:buNone/>
              <a:tabLst>
                <a:tab pos="685800" algn="l"/>
              </a:tabLst>
            </a:pPr>
            <a:r>
              <a:rPr lang="en-US" sz="1200" dirty="0"/>
              <a:t>2000	The </a:t>
            </a:r>
            <a:r>
              <a:rPr lang="en-US" i="1" dirty="0"/>
              <a:t>B</a:t>
            </a:r>
            <a:r>
              <a:rPr lang="en-US" sz="1200" i="1" dirty="0"/>
              <a:t>it </a:t>
            </a:r>
            <a:r>
              <a:rPr lang="en-US" i="1" dirty="0" err="1"/>
              <a:t>H</a:t>
            </a:r>
            <a:r>
              <a:rPr lang="en-US" sz="1200" i="1" dirty="0" err="1"/>
              <a:t>ilani</a:t>
            </a:r>
            <a:r>
              <a:rPr lang="en-US" sz="1200" i="1" dirty="0"/>
              <a:t> </a:t>
            </a:r>
            <a:r>
              <a:rPr lang="en-US" sz="1200" dirty="0"/>
              <a:t>at Bethsaida: Its Place</a:t>
            </a:r>
            <a:r>
              <a:rPr lang="en-US" sz="1200" baseline="0" dirty="0"/>
              <a:t> in Aramaean/Neo-Hittite and Israelite Palace Architecture in the Iron Age II. </a:t>
            </a:r>
            <a:r>
              <a:rPr lang="en-US" sz="1200" i="1" dirty="0"/>
              <a:t>Israel Exploration Journal</a:t>
            </a:r>
            <a:r>
              <a:rPr lang="en-US" sz="1200" dirty="0"/>
              <a:t> 50: 1–2, 47–81.</a:t>
            </a:r>
            <a:endParaRPr lang="en-US" b="0" dirty="0"/>
          </a:p>
          <a:p>
            <a:pPr marL="228600" indent="-228600" eaLnBrk="1" hangingPunct="1"/>
            <a:endParaRPr lang="en-US" b="0" dirty="0"/>
          </a:p>
          <a:p>
            <a:pPr marL="228600" indent="-228600" eaLnBrk="1" hangingPunct="1"/>
            <a:r>
              <a:rPr lang="en-US" b="0" dirty="0"/>
              <a:t>Plan</a:t>
            </a:r>
            <a:r>
              <a:rPr lang="en-US" b="0" baseline="0" dirty="0"/>
              <a:t> by Kris Udd.</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3195357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This photo shows the</a:t>
            </a:r>
            <a:r>
              <a:rPr lang="en-US" baseline="0" dirty="0"/>
              <a:t> </a:t>
            </a:r>
            <a:r>
              <a:rPr lang="en-US" i="1" baseline="0" dirty="0"/>
              <a:t>Bit-Hilani </a:t>
            </a:r>
            <a:r>
              <a:rPr lang="en-US" baseline="0" dirty="0"/>
              <a:t>palace next to the city wall, overlooking the paved road that approached the main city gate. The next slide includes labels.</a:t>
            </a: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adr1305061428</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This photo shows the</a:t>
            </a:r>
            <a:r>
              <a:rPr lang="en-US" baseline="0" dirty="0"/>
              <a:t> </a:t>
            </a:r>
            <a:r>
              <a:rPr lang="en-US" i="1" baseline="0" dirty="0"/>
              <a:t>Bit-Hilani </a:t>
            </a:r>
            <a:r>
              <a:rPr lang="en-US" baseline="0" dirty="0"/>
              <a:t>palace next to the city wall, overlooking the paved road that approached the main city gate.</a:t>
            </a: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adr1305061428</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The stones used to construct the foundations of the palace at et-Tell are unusually large, averaging</a:t>
            </a:r>
            <a:r>
              <a:rPr lang="en-US" baseline="0" dirty="0"/>
              <a:t> 600–700 pounds (275–315 kg) each. Plentiful evidence of mud bricks led the excavators to conclude that only the foundations were stone-built, while the remainder of the walls were constructed of mud brick (Arav and </a:t>
            </a:r>
            <a:r>
              <a:rPr lang="en-US" baseline="0" dirty="0" err="1"/>
              <a:t>Bernett</a:t>
            </a:r>
            <a:r>
              <a:rPr lang="en-US" baseline="0" dirty="0"/>
              <a:t> 2000: 53).</a:t>
            </a:r>
          </a:p>
          <a:p>
            <a:pPr marL="0" marR="0" indent="0" algn="l" defTabSz="914400" rtl="0" eaLnBrk="1" fontAlgn="auto" latinLnBrk="0" hangingPunct="1">
              <a:lnSpc>
                <a:spcPct val="100000"/>
              </a:lnSpc>
              <a:spcBef>
                <a:spcPct val="0"/>
              </a:spcBef>
              <a:spcAft>
                <a:spcPts val="0"/>
              </a:spcAft>
              <a:buClrTx/>
              <a:buSzTx/>
              <a:buFontTx/>
              <a:buNone/>
              <a:tabLst/>
              <a:defRPr/>
            </a:pPr>
            <a:endParaRPr lang="en-US" baseline="0" dirty="0"/>
          </a:p>
          <a:p>
            <a:r>
              <a:rPr lang="en-US" sz="1200" b="1" dirty="0"/>
              <a:t>Reference:</a:t>
            </a:r>
          </a:p>
          <a:p>
            <a:r>
              <a:rPr lang="en-US" sz="1200" dirty="0"/>
              <a:t>Arav, Rami, and </a:t>
            </a:r>
            <a:r>
              <a:rPr lang="en-US" sz="1200" dirty="0" err="1"/>
              <a:t>Bernett</a:t>
            </a:r>
            <a:r>
              <a:rPr lang="en-US" sz="1200" dirty="0"/>
              <a:t>, Monika.</a:t>
            </a:r>
          </a:p>
          <a:p>
            <a:pPr marL="685800" indent="-514350">
              <a:buNone/>
              <a:tabLst>
                <a:tab pos="685800" algn="l"/>
              </a:tabLst>
            </a:pPr>
            <a:r>
              <a:rPr lang="en-US" sz="1200" dirty="0"/>
              <a:t>2000	The </a:t>
            </a:r>
            <a:r>
              <a:rPr lang="en-US" sz="1200" i="1" dirty="0"/>
              <a:t>Bit </a:t>
            </a:r>
            <a:r>
              <a:rPr lang="en-US" i="1" dirty="0" err="1"/>
              <a:t>H</a:t>
            </a:r>
            <a:r>
              <a:rPr lang="en-US" sz="1200" i="1" dirty="0" err="1"/>
              <a:t>ilani</a:t>
            </a:r>
            <a:r>
              <a:rPr lang="en-US" sz="1200" i="1" dirty="0"/>
              <a:t> </a:t>
            </a:r>
            <a:r>
              <a:rPr lang="en-US" sz="1200" dirty="0"/>
              <a:t>at Bethsaida: Its Place</a:t>
            </a:r>
            <a:r>
              <a:rPr lang="en-US" sz="1200" baseline="0" dirty="0"/>
              <a:t> in Aramaean/Neo-Hittite and Israelite Palace Architecture in the Iron Age II. </a:t>
            </a:r>
            <a:r>
              <a:rPr lang="en-US" sz="1200" i="1" dirty="0"/>
              <a:t>Israel Exploration Journal</a:t>
            </a:r>
            <a:r>
              <a:rPr lang="en-US" sz="1200" dirty="0"/>
              <a:t> 50: 1–2, 47–81.</a:t>
            </a:r>
            <a:endParaRPr lang="en-US" b="0" dirty="0">
              <a:latin typeface="Times New Roman" pitchFamily="18" charset="0"/>
            </a:endParaRP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adr1305061425</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This photo gives some idea of the size of the palace complex.</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adr1305061427</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sz="1200" dirty="0">
                <a:solidFill>
                  <a:srgbClr val="000000"/>
                </a:solidFill>
              </a:rPr>
              <a:t>Tekoa is located at </a:t>
            </a:r>
            <a:r>
              <a:rPr lang="en-US" sz="1200" b="0" dirty="0">
                <a:solidFill>
                  <a:srgbClr val="000000"/>
                </a:solidFill>
              </a:rPr>
              <a:t>Khirbet </a:t>
            </a:r>
            <a:r>
              <a:rPr lang="en-US" sz="1200" b="0" dirty="0" err="1">
                <a:solidFill>
                  <a:srgbClr val="000000"/>
                </a:solidFill>
              </a:rPr>
              <a:t>Tequ’a</a:t>
            </a:r>
            <a:r>
              <a:rPr lang="en-US" sz="1200" dirty="0">
                <a:solidFill>
                  <a:srgbClr val="000000"/>
                </a:solidFill>
              </a:rPr>
              <a:t>. </a:t>
            </a:r>
            <a:r>
              <a:rPr lang="en-US" sz="1200" b="0" dirty="0">
                <a:solidFill>
                  <a:srgbClr val="000000"/>
                </a:solidFill>
              </a:rPr>
              <a:t>The Arabic village of </a:t>
            </a:r>
            <a:r>
              <a:rPr lang="en-US" sz="1200" b="0" dirty="0" err="1">
                <a:solidFill>
                  <a:srgbClr val="000000"/>
                </a:solidFill>
              </a:rPr>
              <a:t>Tukuu</a:t>
            </a:r>
            <a:r>
              <a:rPr lang="en-US" sz="1200" b="0" dirty="0">
                <a:solidFill>
                  <a:srgbClr val="000000"/>
                </a:solidFill>
              </a:rPr>
              <a:t> has preserved the ancient name. There is now a modern Israeli village next to it that uses the original name of Tekoa. The site is located on the border between arable land of the Judean hill country (to the west) and the desert of the Judean wilderness (to the east). The region east of the city is sometimes referred to as the wilderness of Tekoa (2 Chr 20:20). To the west, there is an area once known in the Talmud for its olive trees. </a:t>
            </a:r>
          </a:p>
          <a:p>
            <a:pPr marL="228600" indent="-228600">
              <a:spcBef>
                <a:spcPct val="0"/>
              </a:spcBef>
            </a:pPr>
            <a:endParaRPr lang="en-US" sz="1200" b="0" dirty="0">
              <a:solidFill>
                <a:srgbClr val="000000"/>
              </a:solidFill>
            </a:endParaRPr>
          </a:p>
          <a:p>
            <a:pPr marL="228600" indent="-228600">
              <a:spcBef>
                <a:spcPct val="0"/>
              </a:spcBef>
            </a:pPr>
            <a:r>
              <a:rPr lang="en-US" sz="1200" b="0" dirty="0">
                <a:solidFill>
                  <a:srgbClr val="000000"/>
                </a:solidFill>
              </a:rPr>
              <a:t>tb111706043</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25364647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adr1305061439</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The photo provides</a:t>
            </a:r>
            <a:r>
              <a:rPr lang="en-US" baseline="0" dirty="0"/>
              <a:t> a view of the northeastern corner of the Sea of Galilee, the region that was home to the kingdom of Geshur. Both et-Tell and Tel </a:t>
            </a:r>
            <a:r>
              <a:rPr lang="en-US" baseline="0" dirty="0" err="1"/>
              <a:t>Hadar</a:t>
            </a:r>
            <a:r>
              <a:rPr lang="en-US" baseline="0" dirty="0"/>
              <a:t> are visible in this view. The next slide includes labels.</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tb032905904</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The photo provides</a:t>
            </a:r>
            <a:r>
              <a:rPr lang="en-US" baseline="0" dirty="0"/>
              <a:t> a view of the northeastern corner of the Sea of Galilee, the region that was home to the kingdom of Geshur. Both et-Tell and Tel </a:t>
            </a:r>
            <a:r>
              <a:rPr lang="en-US" baseline="0" dirty="0" err="1"/>
              <a:t>Hadar</a:t>
            </a:r>
            <a:r>
              <a:rPr lang="en-US" baseline="0" dirty="0"/>
              <a:t> are visible in this view.</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tb032905904</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tb032905905</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tb032805714</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En </a:t>
            </a:r>
            <a:r>
              <a:rPr lang="en-US" dirty="0" err="1"/>
              <a:t>Gev</a:t>
            </a:r>
            <a:r>
              <a:rPr lang="en-US" dirty="0"/>
              <a:t> is even further south along the</a:t>
            </a:r>
            <a:r>
              <a:rPr lang="en-US" baseline="0" dirty="0"/>
              <a:t> eastern shore of the Sea of Galilee. Excavations revealed basalt structures and other remains from the 10th through the 8th centuries BC (Kochavi 1993: 188–89). The next slide includes labels.</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baseline="0"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b="1" baseline="0" dirty="0"/>
              <a:t>Reference:</a:t>
            </a:r>
          </a:p>
          <a:p>
            <a:pPr marL="228600" marR="0" indent="-228600" algn="l" defTabSz="914400" rtl="0" eaLnBrk="1" fontAlgn="auto" latinLnBrk="0" hangingPunct="1">
              <a:lnSpc>
                <a:spcPct val="100000"/>
              </a:lnSpc>
              <a:spcBef>
                <a:spcPct val="0"/>
              </a:spcBef>
              <a:spcAft>
                <a:spcPts val="0"/>
              </a:spcAft>
              <a:buClrTx/>
              <a:buSzTx/>
              <a:buFontTx/>
              <a:buNone/>
              <a:tabLst/>
              <a:defRPr/>
            </a:pPr>
            <a:r>
              <a:rPr lang="en-US" baseline="0" dirty="0"/>
              <a:t>Kochavi, Moshe.</a:t>
            </a:r>
          </a:p>
          <a:p>
            <a:pPr marL="685800" marR="0" indent="-457200" algn="l" defTabSz="914400" rtl="0" eaLnBrk="1" fontAlgn="auto" latinLnBrk="0" hangingPunct="1">
              <a:lnSpc>
                <a:spcPct val="100000"/>
              </a:lnSpc>
              <a:spcBef>
                <a:spcPct val="0"/>
              </a:spcBef>
              <a:spcAft>
                <a:spcPts val="0"/>
              </a:spcAft>
              <a:buClrTx/>
              <a:buSzTx/>
              <a:tabLst>
                <a:tab pos="685800" algn="l"/>
              </a:tabLst>
              <a:defRPr/>
            </a:pPr>
            <a:r>
              <a:rPr lang="en-US" baseline="0" dirty="0"/>
              <a:t>1993	The Land of </a:t>
            </a:r>
            <a:r>
              <a:rPr lang="en-US" baseline="0" dirty="0" err="1"/>
              <a:t>Geshur</a:t>
            </a:r>
            <a:r>
              <a:rPr lang="en-US" baseline="0" dirty="0"/>
              <a:t> Project</a:t>
            </a:r>
            <a:r>
              <a:rPr lang="en-US" dirty="0"/>
              <a:t>.</a:t>
            </a:r>
            <a:r>
              <a:rPr lang="en-US" baseline="0" dirty="0"/>
              <a:t> </a:t>
            </a:r>
            <a:r>
              <a:rPr lang="en-US" i="1" baseline="0" dirty="0"/>
              <a:t>Israel Exploration Journal </a:t>
            </a:r>
            <a:r>
              <a:rPr lang="en-US" baseline="0" dirty="0"/>
              <a:t>43: 185–90.</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ws102114592</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En </a:t>
            </a:r>
            <a:r>
              <a:rPr lang="en-US" dirty="0" err="1"/>
              <a:t>Gev</a:t>
            </a:r>
            <a:r>
              <a:rPr lang="en-US" dirty="0"/>
              <a:t> is even further south along the</a:t>
            </a:r>
            <a:r>
              <a:rPr lang="en-US" baseline="0" dirty="0"/>
              <a:t> eastern shore of the Sea of Galilee. Excavations revealed basalt structures and other remains from the 10th through the 8th centuries BC (Kochavi 1993: 188–89).</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baseline="0"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b="1" baseline="0" dirty="0"/>
              <a:t>Reference:</a:t>
            </a:r>
          </a:p>
          <a:p>
            <a:pPr marL="228600" marR="0" indent="-228600" algn="l" defTabSz="914400" rtl="0" eaLnBrk="1" fontAlgn="auto" latinLnBrk="0" hangingPunct="1">
              <a:lnSpc>
                <a:spcPct val="100000"/>
              </a:lnSpc>
              <a:spcBef>
                <a:spcPct val="0"/>
              </a:spcBef>
              <a:spcAft>
                <a:spcPts val="0"/>
              </a:spcAft>
              <a:buClrTx/>
              <a:buSzTx/>
              <a:buFontTx/>
              <a:buNone/>
              <a:tabLst/>
              <a:defRPr/>
            </a:pPr>
            <a:r>
              <a:rPr lang="en-US" baseline="0" dirty="0" err="1"/>
              <a:t>Kochavi</a:t>
            </a:r>
            <a:r>
              <a:rPr lang="en-US" baseline="0" dirty="0"/>
              <a:t>, Moshe.</a:t>
            </a:r>
          </a:p>
          <a:p>
            <a:pPr marL="685800" marR="0" indent="-457200" algn="l" defTabSz="914400" rtl="0" eaLnBrk="1" fontAlgn="auto" latinLnBrk="0" hangingPunct="1">
              <a:lnSpc>
                <a:spcPct val="100000"/>
              </a:lnSpc>
              <a:spcBef>
                <a:spcPct val="0"/>
              </a:spcBef>
              <a:spcAft>
                <a:spcPts val="0"/>
              </a:spcAft>
              <a:buClrTx/>
              <a:buSzTx/>
              <a:tabLst>
                <a:tab pos="685800" algn="l"/>
              </a:tabLst>
              <a:defRPr/>
            </a:pPr>
            <a:r>
              <a:rPr lang="en-US" baseline="0" dirty="0"/>
              <a:t>1993	The Land of </a:t>
            </a:r>
            <a:r>
              <a:rPr lang="en-US" baseline="0" dirty="0" err="1"/>
              <a:t>Geshur</a:t>
            </a:r>
            <a:r>
              <a:rPr lang="en-US" baseline="0" dirty="0"/>
              <a:t> Project</a:t>
            </a:r>
            <a:r>
              <a:rPr lang="en-US" dirty="0"/>
              <a:t>.</a:t>
            </a:r>
            <a:r>
              <a:rPr lang="en-US" baseline="0" dirty="0"/>
              <a:t> </a:t>
            </a:r>
            <a:r>
              <a:rPr lang="en-US" i="1" baseline="0" dirty="0"/>
              <a:t>Israel Exploration Journal </a:t>
            </a:r>
            <a:r>
              <a:rPr lang="en-US" baseline="0" dirty="0"/>
              <a:t>43: 185–90.</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ws102114592</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Jerusalem was located on a steep-sided ridge in the central hill country. The Jebusite city that David captured only extended to</a:t>
            </a:r>
            <a:r>
              <a:rPr lang="en-US" baseline="0" dirty="0"/>
              <a:t> the area where David built his palace. Solomon built the temple further north and constructed additional royal palaces in the intervening space. Several centuries later, during the reign of Hezekiah, the city expanded westward onto the western hill, visible in the left-hand background of this model. This model was photographed at the Bible Lands Museum in Jerusalem. The next slide includes labels.</a:t>
            </a: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mjb1903102469</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t>Jerusalem was located on a steep-sided ridge in the central hill country. The Jebusite city that David captured only extended to</a:t>
            </a:r>
            <a:r>
              <a:rPr lang="en-US" baseline="0" dirty="0"/>
              <a:t> the area where David built his palace. Solomon built the temple further north and constructed additional royal palaces in the intervening space. Several centuries later, during the reign of Hezekiah, the city expanded westward onto the western hill, visible in the left-hand background of this model. This model was photographed at the Bible Lands Museum in Jerusalem.  </a:t>
            </a:r>
          </a:p>
          <a:p>
            <a:pPr marL="0" marR="0" indent="0" algn="l" defTabSz="914400" rtl="0" eaLnBrk="1" fontAlgn="auto" latinLnBrk="0" hangingPunct="1">
              <a:lnSpc>
                <a:spcPct val="100000"/>
              </a:lnSpc>
              <a:spcBef>
                <a:spcPct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mjb1903102469</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house</a:t>
            </a:r>
            <a:r>
              <a:rPr lang="en-US" baseline="0" dirty="0"/>
              <a:t> shown in this aerial photo is a typical four-room type. The entrance is visible in the middle of the outer wall of the viewer’s right and gives access to a central room. This central room is flanked by a room on either side; in this case the far room (with three pillars) was used for domestic animals, while the near room has been divided into three smaller spaces. The fourth room, which in this case has been subdivided into two, is at the back (left). This type of house plan is so common in the areas inhabited by the ancient Israelites that it is referred to today as an Israelite four-room house and is considered diagnostic for Israelite presence during the Iron Age. There is a good chance that Absalom lived in such a house in Jerusalem.</a:t>
            </a:r>
            <a:endParaRPr lang="en-US" dirty="0"/>
          </a:p>
          <a:p>
            <a:endParaRPr lang="en-US" dirty="0"/>
          </a:p>
          <a:p>
            <a:r>
              <a:rPr lang="en-US" dirty="0"/>
              <a:t>ws040717574</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kern="1200" dirty="0">
                <a:solidFill>
                  <a:schemeClr val="tx1"/>
                </a:solidFill>
                <a:effectLst/>
                <a:latin typeface="+mn-lt"/>
                <a:ea typeface="+mn-ea"/>
                <a:cs typeface="+mn-cs"/>
              </a:rPr>
              <a:t>Numerous surveys at Khirbet </a:t>
            </a:r>
            <a:r>
              <a:rPr lang="en-US" kern="1200" dirty="0" err="1">
                <a:solidFill>
                  <a:schemeClr val="tx1"/>
                </a:solidFill>
                <a:effectLst/>
                <a:latin typeface="+mn-lt"/>
                <a:ea typeface="+mn-ea"/>
                <a:cs typeface="+mn-cs"/>
              </a:rPr>
              <a:t>Teqûʿ</a:t>
            </a:r>
            <a:r>
              <a:rPr lang="en-US" kern="1200" dirty="0">
                <a:solidFill>
                  <a:schemeClr val="tx1"/>
                </a:solidFill>
                <a:effectLst/>
                <a:latin typeface="+mn-lt"/>
                <a:ea typeface="+mn-ea"/>
                <a:cs typeface="+mn-cs"/>
              </a:rPr>
              <a:t> and a few small excavations revealed that the site was inhabited during the Iron Age II and Persian-Byzantine periods. I</a:t>
            </a:r>
            <a:r>
              <a:rPr lang="en-US" dirty="0">
                <a:solidFill>
                  <a:srgbClr val="000000"/>
                </a:solidFill>
              </a:rPr>
              <a:t>t has been the target of illegal digging by antiquities thieves, as can be seen by the numerous pits in this photo.</a:t>
            </a:r>
          </a:p>
          <a:p>
            <a:pPr marL="0" marR="0" indent="0" algn="l" defTabSz="914400" rtl="0" eaLnBrk="1" fontAlgn="auto" latinLnBrk="0" hangingPunct="1">
              <a:lnSpc>
                <a:spcPct val="80000"/>
              </a:lnSpc>
              <a:spcBef>
                <a:spcPct val="0"/>
              </a:spcBef>
              <a:spcAft>
                <a:spcPts val="0"/>
              </a:spcAft>
              <a:buClrTx/>
              <a:buSzTx/>
              <a:buFontTx/>
              <a:buNone/>
              <a:tabLst/>
              <a:defRPr/>
            </a:pPr>
            <a:endParaRPr lang="en-US" dirty="0"/>
          </a:p>
          <a:p>
            <a:pPr marL="0" marR="0" indent="0" algn="l" defTabSz="914400" rtl="0" eaLnBrk="1" fontAlgn="auto" latinLnBrk="0" hangingPunct="1">
              <a:lnSpc>
                <a:spcPct val="80000"/>
              </a:lnSpc>
              <a:spcBef>
                <a:spcPct val="0"/>
              </a:spcBef>
              <a:spcAft>
                <a:spcPts val="0"/>
              </a:spcAft>
              <a:buClrTx/>
              <a:buSzTx/>
              <a:buFontTx/>
              <a:buNone/>
              <a:tabLst/>
              <a:defRPr/>
            </a:pPr>
            <a:r>
              <a:rPr lang="en-US" dirty="0"/>
              <a:t>tb111706988</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5364647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mat01342</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979925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Absalom appears to have been a beautiful human specimen, the sort that the Greeks and Romans</a:t>
            </a:r>
            <a:r>
              <a:rPr lang="en-US" baseline="0" dirty="0"/>
              <a:t> endeavored to portray when they created statuary to represent their gods and goddesses. </a:t>
            </a:r>
            <a:r>
              <a:rPr lang="en-US" dirty="0"/>
              <a:t>This statue was photographed at the Lyon</a:t>
            </a:r>
            <a:r>
              <a:rPr lang="en-US" baseline="0" dirty="0"/>
              <a:t> Gallo-Roman Museum. A removable graphic has been added to this statue to avoid causing surprise or offense.</a:t>
            </a:r>
            <a:endParaRPr lang="en-US" dirty="0"/>
          </a:p>
          <a:p>
            <a:endParaRPr lang="en-US" dirty="0"/>
          </a:p>
          <a:p>
            <a:r>
              <a:rPr lang="en-US" dirty="0"/>
              <a:t>tb091719274</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knife</a:t>
            </a:r>
            <a:r>
              <a:rPr lang="en-US" baseline="0" dirty="0"/>
              <a:t> is roughly contemporary with the time of Absalom. It </a:t>
            </a:r>
            <a:r>
              <a:rPr lang="en-US" dirty="0"/>
              <a:t>was photographed at the Israel Museum.</a:t>
            </a:r>
          </a:p>
          <a:p>
            <a:endParaRPr lang="en-US" dirty="0"/>
          </a:p>
          <a:p>
            <a:r>
              <a:rPr lang="en-US" dirty="0"/>
              <a:t>adr1306212903</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17568033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mat07608</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17568033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illustration comes from volume 2 of </a:t>
            </a:r>
            <a:r>
              <a:rPr lang="en-US" i="1" dirty="0"/>
              <a:t>Picturesque Palestine</a:t>
            </a:r>
            <a:r>
              <a:rPr lang="en-US" i="0" dirty="0"/>
              <a:t>, Sinai and Egypt, edited by Charles Wilson (London: J. S. Virtue, 1881). A digital version is available from BiblePlaces.com.</a:t>
            </a:r>
          </a:p>
          <a:p>
            <a:endParaRPr lang="en-US" dirty="0"/>
          </a:p>
          <a:p>
            <a:r>
              <a:rPr lang="en-US" dirty="0"/>
              <a:t>pp2179</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17568033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circa 1926.</a:t>
            </a:r>
          </a:p>
          <a:p>
            <a:endParaRPr lang="en-US" sz="1200" b="0" i="0" kern="1200" dirty="0">
              <a:solidFill>
                <a:schemeClr val="tx1"/>
              </a:solidFill>
              <a:effectLst/>
              <a:latin typeface="+mn-lt"/>
              <a:ea typeface="+mn-ea"/>
              <a:cs typeface="+mn-cs"/>
            </a:endParaRPr>
          </a:p>
          <a:p>
            <a:r>
              <a:rPr lang="en-US" dirty="0"/>
              <a:t>mat00214</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public domain, </a:t>
            </a:r>
            <a:r>
              <a:rPr lang="en-US" b="0" i="0" dirty="0">
                <a:solidFill>
                  <a:srgbClr val="333333"/>
                </a:solidFill>
                <a:effectLst/>
                <a:latin typeface="MetSans"/>
              </a:rPr>
              <a:t>Rogers Fund, 1907</a:t>
            </a:r>
            <a:r>
              <a:rPr lang="en-US" dirty="0"/>
              <a:t>, accession number </a:t>
            </a:r>
            <a:r>
              <a:rPr lang="en-US" b="0" i="0" dirty="0">
                <a:solidFill>
                  <a:srgbClr val="333333"/>
                </a:solidFill>
                <a:effectLst/>
                <a:latin typeface="MetSans"/>
              </a:rPr>
              <a:t>07.286.44</a:t>
            </a:r>
            <a:r>
              <a:rPr lang="en-US" dirty="0"/>
              <a:t>,</a:t>
            </a:r>
            <a:r>
              <a:rPr lang="en-US" baseline="0" dirty="0"/>
              <a:t> https://www.metmuseum.org/art/collection/search/247924.</a:t>
            </a:r>
          </a:p>
          <a:p>
            <a:endParaRPr lang="en-US" baseline="0" dirty="0"/>
          </a:p>
          <a:p>
            <a:r>
              <a:rPr lang="en-US" baseline="0" dirty="0"/>
              <a:t>met247924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2 Samuel 14:26 (and assuming that “David’s weight” was the same scale),</a:t>
            </a:r>
            <a:r>
              <a:rPr lang="en-US" baseline="0" dirty="0"/>
              <a:t> </a:t>
            </a:r>
            <a:r>
              <a:rPr lang="en-US" dirty="0"/>
              <a:t>Absalom’s hair</a:t>
            </a:r>
            <a:r>
              <a:rPr lang="en-US" baseline="0" dirty="0"/>
              <a:t> would have weighed half as much as the largest stone in this photo. </a:t>
            </a:r>
            <a:r>
              <a:rPr lang="en-US" sz="1200" baseline="0" dirty="0"/>
              <a:t>Generally a shekel weighed about 11 to 14 grams (0.38–0.49 </a:t>
            </a:r>
            <a:r>
              <a:rPr lang="en-US" sz="1200" baseline="0" dirty="0" err="1"/>
              <a:t>oz</a:t>
            </a:r>
            <a:r>
              <a:rPr lang="en-US" sz="1200" baseline="0" dirty="0"/>
              <a:t>), giving a weight for Absalom’s hair of about 5.5 pounds (2.5 kg). By comparison, the average sheep fleece harvested in the US is a bit over 7 pounds (3.2 kg). </a:t>
            </a:r>
            <a:r>
              <a:rPr lang="en-US" sz="1200" dirty="0"/>
              <a:t>These</a:t>
            </a:r>
            <a:r>
              <a:rPr lang="en-US" sz="1200" baseline="0" dirty="0"/>
              <a:t> standard Iron Age weights were</a:t>
            </a:r>
            <a:r>
              <a:rPr lang="en-US" sz="1200" dirty="0"/>
              <a:t> photographed in the </a:t>
            </a:r>
            <a:r>
              <a:rPr lang="en-US" dirty="0"/>
              <a:t>Israel Museum.</a:t>
            </a:r>
          </a:p>
          <a:p>
            <a:endParaRPr lang="en-US" dirty="0"/>
          </a:p>
          <a:p>
            <a:r>
              <a:rPr lang="en-US" dirty="0"/>
              <a:t>tb032014357</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3319822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fact that the weight of Absalom’s</a:t>
            </a:r>
            <a:r>
              <a:rPr lang="en-US" baseline="0" dirty="0"/>
              <a:t> hair is recorded indicates both that the information was widely known and that it was unusual. It seems likely that the annual cutting of his hair must have been something of a local event, something for which he was known and perhaps something in which he took pride. It also seems likely that this historical note helps to set the reader up for Absalom’s later manner of death (2 Sam 18:9). The set of scales shown in this photo is an example of the way in which things were normally weighed in that day. The item of unknown weight was placed on one side of the balance beam and various items of known weight were placed on the other, until the beam was balanced. </a:t>
            </a:r>
            <a:r>
              <a:rPr lang="en-US" dirty="0"/>
              <a:t>This display was photographed at the Eretz Israel Museum in Tel Aviv.</a:t>
            </a:r>
          </a:p>
          <a:p>
            <a:endParaRPr lang="en-US" dirty="0"/>
          </a:p>
          <a:p>
            <a:r>
              <a:rPr lang="en-US" dirty="0"/>
              <a:t>tb031114259</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daughter of Absalom was named after her</a:t>
            </a:r>
            <a:r>
              <a:rPr lang="en-US" sz="1200" b="0" i="0" kern="1200" baseline="0" dirty="0">
                <a:solidFill>
                  <a:schemeClr val="tx1"/>
                </a:solidFill>
                <a:effectLst/>
                <a:latin typeface="+mn-lt"/>
                <a:ea typeface="+mn-ea"/>
                <a:cs typeface="+mn-cs"/>
              </a:rPr>
              <a:t> aunt, the woman who had been assaulted by Amnon. Surely this naming was not lost on Absalom’s sister. </a:t>
            </a:r>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mat06431</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3822384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solidFill>
                  <a:srgbClr val="000000"/>
                </a:solidFill>
              </a:rPr>
              <a:t>tb111706972</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25364647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only was Absalom’s daughter named after her aunt Tamar, she is described as being</a:t>
            </a:r>
            <a:r>
              <a:rPr lang="en-US" baseline="0" dirty="0"/>
              <a:t> similarly beautiful in appearance. This artifact was photographed at the </a:t>
            </a:r>
            <a:r>
              <a:rPr lang="en-US" baseline="0" dirty="0" err="1"/>
              <a:t>Neues</a:t>
            </a:r>
            <a:r>
              <a:rPr lang="en-US" baseline="0" dirty="0"/>
              <a:t> Museum in Berlin. </a:t>
            </a:r>
            <a:r>
              <a:rPr lang="en-US" dirty="0"/>
              <a:t>This image comes from </a:t>
            </a:r>
            <a:r>
              <a:rPr lang="en-US" dirty="0" err="1"/>
              <a:t>ArchaiOptix</a:t>
            </a:r>
            <a:r>
              <a:rPr lang="en-US" dirty="0"/>
              <a:t> and is licensed under</a:t>
            </a:r>
            <a:r>
              <a:rPr lang="en-US" baseline="0" dirty="0"/>
              <a:t> </a:t>
            </a:r>
            <a:r>
              <a:rPr lang="en-US" dirty="0"/>
              <a:t>CC BY-SA 4.0, via Wikimedia Commons: https://commons.wikimedia.org/wiki/File:Head_of_queen_Nefertiti_broken_from_a_statue_group_02.jpg.</a:t>
            </a:r>
          </a:p>
          <a:p>
            <a:endParaRPr lang="en-US" dirty="0"/>
          </a:p>
          <a:p>
            <a:r>
              <a:rPr lang="en-US" dirty="0"/>
              <a:t>wiki122020141623564703</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382238428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tb010703233</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28638178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all likelihood, Absalom would have sent a messenger</a:t>
            </a:r>
            <a:r>
              <a:rPr lang="en-US" baseline="0" dirty="0"/>
              <a:t> to Joab, and youths were often used for this purpose. </a:t>
            </a:r>
            <a:r>
              <a:rPr lang="en-US" dirty="0"/>
              <a:t>This statuette was photographed at the </a:t>
            </a:r>
            <a:r>
              <a:rPr lang="en-US" sz="1200" kern="1200" dirty="0">
                <a:solidFill>
                  <a:schemeClr val="tx1"/>
                </a:solidFill>
                <a:effectLst/>
                <a:latin typeface="+mn-lt"/>
                <a:ea typeface="+mn-ea"/>
                <a:cs typeface="+mn-cs"/>
              </a:rPr>
              <a:t>Spartacus Exhibit, a temporary exhibition at the Ara Pacis Museum in Rome</a:t>
            </a:r>
            <a:r>
              <a:rPr lang="en-US" dirty="0"/>
              <a:t>.</a:t>
            </a:r>
          </a:p>
          <a:p>
            <a:endParaRPr lang="en-US" dirty="0"/>
          </a:p>
          <a:p>
            <a:r>
              <a:rPr lang="en-US" dirty="0"/>
              <a:t>tb0518174003</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fact that the barley was dry</a:t>
            </a:r>
            <a:r>
              <a:rPr lang="en-US" baseline="0" dirty="0"/>
              <a:t> enough to burn indicates that it was ready to be harvested. Barley and flax were two of the earliest crops to be harvested, in the month of Nisan (roughly March in the Gregorian calendar). This was usually shortly before the celebration of Passover.</a:t>
            </a:r>
            <a:endParaRPr lang="en-US" dirty="0"/>
          </a:p>
          <a:p>
            <a:endParaRPr lang="en-US" dirty="0"/>
          </a:p>
          <a:p>
            <a:r>
              <a:rPr lang="en-US" dirty="0"/>
              <a:t>tb052203323</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25839797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tb052203328</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258397972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image comes from the U.S. Fish and Wildlife Service and is in the public domain, via Wikimedia Commons,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https://commons.wikimedia.org/wiki/File:Summer_fire_low_field_vegetation_in_flames.jpg</a:t>
            </a:r>
            <a:r>
              <a:rPr lang="en-US" sz="1200" u="sng" kern="1200" dirty="0">
                <a:effectLst/>
                <a:latin typeface="+mn-lt"/>
                <a:ea typeface="+mn-ea"/>
                <a:cs typeface="+mn-cs"/>
              </a:rPr>
              <a:t>.</a:t>
            </a:r>
            <a:endParaRPr lang="en-US" sz="1200" b="0" i="0" kern="1200" dirty="0">
              <a:effectLst/>
              <a:latin typeface="+mn-lt"/>
              <a:ea typeface="+mn-ea"/>
              <a:cs typeface="+mn-cs"/>
            </a:endParaRPr>
          </a:p>
          <a:p>
            <a:endParaRPr lang="en-US" sz="1200" b="0" i="0" kern="1200" dirty="0">
              <a:effectLst/>
              <a:latin typeface="+mn-lt"/>
              <a:ea typeface="+mn-ea"/>
              <a:cs typeface="+mn-cs"/>
            </a:endParaRPr>
          </a:p>
          <a:p>
            <a:r>
              <a:rPr lang="en-US" sz="1200" kern="1200" dirty="0">
                <a:effectLst/>
                <a:latin typeface="+mn-lt"/>
                <a:ea typeface="+mn-ea"/>
                <a:cs typeface="+mn-cs"/>
              </a:rPr>
              <a:t>wiki030120132048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6072304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Sderot</a:t>
            </a:r>
            <a:r>
              <a:rPr lang="en-US" sz="1200" kern="1200" dirty="0">
                <a:solidFill>
                  <a:schemeClr val="tx1"/>
                </a:solidFill>
                <a:effectLst/>
                <a:latin typeface="+mn-lt"/>
                <a:ea typeface="+mn-ea"/>
                <a:cs typeface="+mn-cs"/>
              </a:rPr>
              <a:t> is a small Israeli city situated just</a:t>
            </a:r>
            <a:r>
              <a:rPr lang="en-US" sz="1200" kern="1200" baseline="0" dirty="0">
                <a:solidFill>
                  <a:schemeClr val="tx1"/>
                </a:solidFill>
                <a:effectLst/>
                <a:latin typeface="+mn-lt"/>
                <a:ea typeface="+mn-ea"/>
                <a:cs typeface="+mn-cs"/>
              </a:rPr>
              <a:t> to the northeast of the Gaza Strip. The fire in this case was started by a firebomb kite from the Gaza Strip. </a:t>
            </a:r>
            <a:r>
              <a:rPr lang="en-US" sz="1200" kern="1200" dirty="0">
                <a:solidFill>
                  <a:schemeClr val="tx1"/>
                </a:solidFill>
                <a:effectLst/>
                <a:latin typeface="+mn-lt"/>
                <a:ea typeface="+mn-ea"/>
                <a:cs typeface="+mn-cs"/>
              </a:rPr>
              <a:t>This image comes from </a:t>
            </a:r>
            <a:r>
              <a:rPr lang="en-US" sz="1200" kern="1200" dirty="0" err="1">
                <a:solidFill>
                  <a:schemeClr val="tx1"/>
                </a:solidFill>
                <a:effectLst/>
                <a:latin typeface="+mn-lt"/>
                <a:ea typeface="+mn-ea"/>
                <a:cs typeface="+mn-cs"/>
              </a:rPr>
              <a:t>Eman</a:t>
            </a:r>
            <a:r>
              <a:rPr lang="en-US" sz="1200" kern="1200" dirty="0">
                <a:solidFill>
                  <a:schemeClr val="tx1"/>
                </a:solidFill>
                <a:effectLst/>
                <a:latin typeface="+mn-lt"/>
                <a:ea typeface="+mn-ea"/>
                <a:cs typeface="+mn-cs"/>
              </a:rPr>
              <a:t> and is in the public domain, via Wikimedia Commons: https://commons.wikimedia.org/wiki/File:Wheat_field_near_Sapir_college_firebombe_kite_damage_523.jpg.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wiki060620181712</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6072304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image comes from </a:t>
            </a:r>
            <a:r>
              <a:rPr lang="en-US" sz="1200" kern="1200" dirty="0" err="1">
                <a:effectLst/>
                <a:latin typeface="+mn-lt"/>
                <a:ea typeface="+mn-ea"/>
                <a:cs typeface="+mn-cs"/>
              </a:rPr>
              <a:t>Eman</a:t>
            </a:r>
            <a:r>
              <a:rPr lang="en-US" sz="1200" kern="1200" dirty="0">
                <a:effectLst/>
                <a:latin typeface="+mn-lt"/>
                <a:ea typeface="+mn-ea"/>
                <a:cs typeface="+mn-cs"/>
              </a:rPr>
              <a:t> and is in the public domain, via Wikimedia Commons: </a:t>
            </a:r>
            <a:r>
              <a:rPr lang="en-US" dirty="0">
                <a:hlinkClick r:id="rId3">
                  <a:extLst>
                    <a:ext uri="{A12FA001-AC4F-418D-AE19-62706E023703}">
                      <ahyp:hlinkClr xmlns:ahyp="http://schemas.microsoft.com/office/drawing/2018/hyperlinkcolor" val="tx"/>
                    </a:ext>
                  </a:extLst>
                </a:hlinkClick>
              </a:rPr>
              <a:t>https://commons.wikimedia.org/wiki/File:Wheat_field_near_Sapir_college_firebombe_kite_damage_539.jpg</a:t>
            </a:r>
            <a:r>
              <a:rPr lang="en-US" dirty="0"/>
              <a:t>.</a:t>
            </a:r>
            <a:endParaRPr lang="en-US" sz="1200" kern="1200" dirty="0">
              <a:effectLst/>
              <a:latin typeface="+mn-lt"/>
              <a:ea typeface="+mn-ea"/>
              <a:cs typeface="+mn-cs"/>
            </a:endParaRPr>
          </a:p>
          <a:p>
            <a:endParaRPr lang="en-US" sz="1200" kern="1200" dirty="0">
              <a:effectLst/>
              <a:latin typeface="+mn-lt"/>
              <a:ea typeface="+mn-ea"/>
              <a:cs typeface="+mn-cs"/>
            </a:endParaRPr>
          </a:p>
          <a:p>
            <a:r>
              <a:rPr lang="en-US" sz="1200" kern="1200" dirty="0">
                <a:effectLst/>
                <a:latin typeface="+mn-lt"/>
                <a:ea typeface="+mn-ea"/>
                <a:cs typeface="+mn-cs"/>
              </a:rPr>
              <a:t>wiki060620181518</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242939337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image comes from </a:t>
            </a:r>
            <a:r>
              <a:rPr lang="en-US" sz="1200" kern="1200" dirty="0" err="1">
                <a:effectLst/>
                <a:latin typeface="+mn-lt"/>
                <a:ea typeface="+mn-ea"/>
                <a:cs typeface="+mn-cs"/>
              </a:rPr>
              <a:t>Eman</a:t>
            </a:r>
            <a:r>
              <a:rPr lang="en-US" sz="1200" kern="1200" dirty="0">
                <a:effectLst/>
                <a:latin typeface="+mn-lt"/>
                <a:ea typeface="+mn-ea"/>
                <a:cs typeface="+mn-cs"/>
              </a:rPr>
              <a:t> and is in the public domain, via Wikimedia Commons: </a:t>
            </a:r>
            <a:r>
              <a:rPr lang="en-US" dirty="0">
                <a:hlinkClick r:id="rId3">
                  <a:extLst>
                    <a:ext uri="{A12FA001-AC4F-418D-AE19-62706E023703}">
                      <ahyp:hlinkClr xmlns:ahyp="http://schemas.microsoft.com/office/drawing/2018/hyperlinkcolor" val="tx"/>
                    </a:ext>
                  </a:extLst>
                </a:hlinkClick>
              </a:rPr>
              <a:t>https://commons.wikimedia.org/wiki/File:Wheat_field_near_Sapir_college_firebombe_kite_damage_519.jpg</a:t>
            </a:r>
            <a:r>
              <a:rPr lang="en-US" sz="1200" kern="1200" dirty="0">
                <a:effectLst/>
                <a:latin typeface="+mn-lt"/>
                <a:ea typeface="+mn-ea"/>
                <a:cs typeface="+mn-cs"/>
              </a:rPr>
              <a:t>.</a:t>
            </a:r>
          </a:p>
          <a:p>
            <a:endParaRPr lang="en-US" sz="1200" kern="1200" dirty="0">
              <a:effectLst/>
              <a:latin typeface="+mn-lt"/>
              <a:ea typeface="+mn-ea"/>
              <a:cs typeface="+mn-cs"/>
            </a:endParaRPr>
          </a:p>
          <a:p>
            <a:r>
              <a:rPr lang="en-US" sz="1200" kern="1200" dirty="0">
                <a:effectLst/>
                <a:latin typeface="+mn-lt"/>
                <a:ea typeface="+mn-ea"/>
                <a:cs typeface="+mn-cs"/>
              </a:rPr>
              <a:t>wiki060620182288</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91944384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a:t>
            </a:r>
            <a:r>
              <a:rPr lang="en-US" baseline="0" dirty="0"/>
              <a:t> shows the aftermath of a fire that was started by an incendiary kite from the Gaza Strip in 2018. </a:t>
            </a:r>
            <a:r>
              <a:rPr lang="en-US" dirty="0"/>
              <a:t>This image comes from </a:t>
            </a:r>
            <a:r>
              <a:rPr lang="en-US" dirty="0" err="1"/>
              <a:t>Nizzan</a:t>
            </a:r>
            <a:r>
              <a:rPr lang="en-US" dirty="0"/>
              <a:t> Cohen and is licensed under CC BY-SA 4.0, via Wikimedia Commons: https://commons.wikimedia.org/wiki/File:Demege_caused_by_palestinian_fire-kites.jpg.</a:t>
            </a:r>
          </a:p>
          <a:p>
            <a:endParaRPr lang="en-US" dirty="0"/>
          </a:p>
          <a:p>
            <a:r>
              <a:rPr lang="en-US" dirty="0"/>
              <a:t>wiki05062018103840</a:t>
            </a:r>
          </a:p>
        </p:txBody>
      </p:sp>
      <p:sp>
        <p:nvSpPr>
          <p:cNvPr id="4" name="Slide Number Placeholder 3"/>
          <p:cNvSpPr>
            <a:spLocks noGrp="1"/>
          </p:cNvSpPr>
          <p:nvPr>
            <p:ph type="sldNum" sz="quarter" idx="5"/>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919443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The barren hills of the Judean wilderness are visible in the distance. On the left side, the conical-shaped fortress of the Herodium can be seen.</a:t>
            </a:r>
          </a:p>
          <a:p>
            <a:pPr>
              <a:spcBef>
                <a:spcPct val="0"/>
              </a:spcBef>
            </a:pPr>
            <a:endParaRPr lang="en-US" dirty="0"/>
          </a:p>
          <a:p>
            <a:pPr>
              <a:spcBef>
                <a:spcPct val="0"/>
              </a:spcBef>
            </a:pPr>
            <a:r>
              <a:rPr lang="en-US" dirty="0"/>
              <a:t>tb111706014</a:t>
            </a:r>
            <a:endParaRPr lang="en-US" dirty="0">
              <a:solidFill>
                <a:srgbClr val="000000"/>
              </a:solidFill>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253646473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proximity of what was likely the Geshurite capital to the Sea of Galilee. The visible ruins on the surface, including the approach road, plaza, and city gate, date to the Iron II period, the days of the Davidic dynasty. Though the excavator of the site claims that this is the location of New Testament Bethsaida, the evidence is much more convincing that this was a Geshurite city in the Old Testament period.</a:t>
            </a:r>
          </a:p>
          <a:p>
            <a:endParaRPr lang="en-US" dirty="0"/>
          </a:p>
          <a:p>
            <a:r>
              <a:rPr lang="en-US" dirty="0"/>
              <a:t>ws053016323</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was photographed at the </a:t>
            </a:r>
            <a:r>
              <a:rPr lang="en-US" dirty="0"/>
              <a:t>National Museum of Antiquities (Rijksmuseum van Oudheden) in Leiden.</a:t>
            </a:r>
          </a:p>
          <a:p>
            <a:endParaRPr lang="en-US" baseline="0" dirty="0"/>
          </a:p>
          <a:p>
            <a:r>
              <a:rPr lang="en-US" dirty="0"/>
              <a:t>adr1805206778</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from the reign of Shalmaneser III depicts several men in humble attitudes before the king. One, perhaps</a:t>
            </a:r>
            <a:r>
              <a:rPr lang="en-US" baseline="0" dirty="0"/>
              <a:t> the crown prince, has his face to the ground; two others kneel with their hands placed downward in front of them. This artifact was photographed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adr1805194234</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7866520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Greeting with a kiss was customary in David’s day as a sign of friendship and blessing (cf. 1 Sam 10:1; 2 Sam 19:39). </a:t>
            </a:r>
            <a:r>
              <a:rPr lang="en-US" dirty="0"/>
              <a:t>This</a:t>
            </a:r>
            <a:r>
              <a:rPr lang="en-US" baseline="0" dirty="0"/>
              <a:t> American Colony</a:t>
            </a:r>
            <a:r>
              <a:rPr lang="en-US" dirty="0"/>
              <a:t> photo was taken between 1900 and 1920.</a:t>
            </a:r>
          </a:p>
          <a:p>
            <a:endParaRPr lang="en-US" dirty="0"/>
          </a:p>
          <a:p>
            <a:r>
              <a:rPr lang="en-US" dirty="0"/>
              <a:t>mat23092</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786652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0" i="0" kern="1200" dirty="0">
                <a:solidFill>
                  <a:schemeClr val="tx1"/>
                </a:solidFill>
                <a:effectLst/>
                <a:latin typeface="+mn-lt"/>
                <a:ea typeface="+mn-ea"/>
                <a:cs typeface="+mn-cs"/>
              </a:rPr>
              <a:t>This American Colony photograph was taken between 1898 and 1946.</a:t>
            </a:r>
          </a:p>
          <a:p>
            <a:pPr>
              <a:spcBef>
                <a:spcPct val="0"/>
              </a:spcBef>
            </a:pPr>
            <a:endParaRPr lang="en-US" b="0" i="0" kern="1200" dirty="0">
              <a:solidFill>
                <a:schemeClr val="tx1"/>
              </a:solidFill>
              <a:effectLst/>
              <a:latin typeface="+mn-lt"/>
              <a:ea typeface="+mn-ea"/>
              <a:cs typeface="+mn-cs"/>
            </a:endParaRPr>
          </a:p>
          <a:p>
            <a:pPr>
              <a:spcBef>
                <a:spcPct val="0"/>
              </a:spcBef>
            </a:pPr>
            <a:r>
              <a:rPr lang="en-US" dirty="0"/>
              <a:t>mat06854</a:t>
            </a:r>
            <a:endParaRPr lang="en-US" dirty="0">
              <a:solidFill>
                <a:srgbClr val="000000"/>
              </a:solidFill>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2536464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1692624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557094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519672"/>
            <a:ext cx="8074152" cy="338328"/>
          </a:xfrm>
          <a:solidFill>
            <a:schemeClr val="bg1"/>
          </a:solidFill>
        </p:spPr>
        <p:txBody>
          <a:bodyPr>
            <a:spAutoFit/>
          </a:bodyPr>
          <a:lstStyle>
            <a:lvl1pPr marL="0" indent="0">
              <a:spcBef>
                <a:spcPts val="0"/>
              </a:spcBef>
              <a:buNone/>
              <a:defRPr sz="1600"/>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chemeClr val="bg1"/>
          </a:solidFill>
        </p:spPr>
        <p:txBody>
          <a:bodyPr>
            <a:spAutoFit/>
          </a:bodyPr>
          <a:lstStyle>
            <a:lvl1pPr marL="342900" indent="-342900" algn="r">
              <a:spcBef>
                <a:spcPts val="0"/>
              </a:spcBef>
              <a:buFont typeface="+mj-lt"/>
              <a:buNone/>
              <a:defRPr lang="en-US" sz="1600" kern="1200" dirty="0">
                <a:solidFill>
                  <a:schemeClr val="tx1"/>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5760"/>
          </a:xfrm>
          <a:solidFill>
            <a:schemeClr val="bg1"/>
          </a:solidFill>
        </p:spPr>
        <p:txBody>
          <a:bodyPr anchor="t" anchorCtr="0">
            <a:spAutoFit/>
          </a:bodyPr>
          <a:lstStyle>
            <a:lvl1pPr marL="0" algn="l" defTabSz="914400" rtl="0" eaLnBrk="1" fontAlgn="base" latinLnBrk="0" hangingPunct="1">
              <a:spcBef>
                <a:spcPct val="0"/>
              </a:spcBef>
              <a:spcAft>
                <a:spcPct val="0"/>
              </a:spcAft>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0610152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12/23/2021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solidFill>
                  <a:prstClr val="white">
                    <a:tint val="75000"/>
                  </a:prstClr>
                </a:solidFill>
              </a:rPr>
              <a:pPr/>
              <a:t>12/23/2021</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55792051"/>
      </p:ext>
    </p:extLst>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microsoft.com/office/2007/relationships/hdphoto" Target="../media/hdphoto4.wdp"/></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microsoft.com/office/2007/relationships/hdphoto" Target="../media/hdphoto5.wdp"/></Relationships>
</file>

<file path=ppt/slides/_rels/slide6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microsoft.com/office/2007/relationships/hdphoto" Target="../media/hdphoto6.wdp"/></Relationships>
</file>

<file path=ppt/slides/_rels/slide6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microsoft.com/office/2007/relationships/hdphoto" Target="../media/hdphoto7.wdp"/></Relationships>
</file>

<file path=ppt/slides/_rels/slide6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6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microsoft.com/office/2007/relationships/hdphoto" Target="../media/hdphoto8.wdp"/></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microsoft.com/office/2007/relationships/hdphoto" Target="../media/hdphoto9.wdp"/></Relationships>
</file>

<file path=ppt/slides/_rels/slide7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microsoft.com/office/2007/relationships/hdphoto" Target="../media/hdphoto10.wdp"/></Relationships>
</file>

<file path=ppt/slides/_rels/slide7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microsoft.com/office/2007/relationships/hdphoto" Target="../media/hdphoto11.wdp"/></Relationships>
</file>

<file path=ppt/slides/_rels/slide7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a:t>
            </a:r>
            <a:r>
              <a:rPr lang="en-US"/>
              <a:t>Samuel 14</a:t>
            </a:r>
            <a:endParaRPr lang="en-US" dirty="0"/>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urning procession for Gamal Abdel Nasser, db7010017808.jpg"/>
          <p:cNvPicPr>
            <a:picLocks noChangeAspect="1"/>
          </p:cNvPicPr>
          <p:nvPr/>
        </p:nvPicPr>
        <p:blipFill rotWithShape="1">
          <a:blip r:embed="rId3">
            <a:extLst>
              <a:ext uri="{28A0092B-C50C-407E-A947-70E740481C1C}">
                <a14:useLocalDpi xmlns:a14="http://schemas.microsoft.com/office/drawing/2010/main" val="0"/>
              </a:ext>
            </a:extLst>
          </a:blip>
          <a:srcRect t="24166"/>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Mourning procession for Gamal Abdel Nasser in Jerusalem, 1970</a:t>
            </a:r>
          </a:p>
        </p:txBody>
      </p:sp>
      <p:sp>
        <p:nvSpPr>
          <p:cNvPr id="3" name="Text Placeholder 2"/>
          <p:cNvSpPr>
            <a:spLocks noGrp="1"/>
          </p:cNvSpPr>
          <p:nvPr>
            <p:ph type="body" sz="quarter" idx="12"/>
          </p:nvPr>
        </p:nvSpPr>
        <p:spPr/>
        <p:txBody>
          <a:bodyPr/>
          <a:lstStyle/>
          <a:p>
            <a:r>
              <a:rPr lang="en-US" dirty="0"/>
              <a:t>14:2</a:t>
            </a:r>
          </a:p>
        </p:txBody>
      </p:sp>
      <p:sp>
        <p:nvSpPr>
          <p:cNvPr id="4" name="Title 3"/>
          <p:cNvSpPr>
            <a:spLocks noGrp="1"/>
          </p:cNvSpPr>
          <p:nvPr>
            <p:ph type="title"/>
          </p:nvPr>
        </p:nvSpPr>
        <p:spPr/>
        <p:txBody>
          <a:bodyPr/>
          <a:lstStyle/>
          <a:p>
            <a:r>
              <a:rPr lang="en-US" dirty="0"/>
              <a:t>Pretend to be a mourner and put on mourning apparel. Do not anoint yourself with oil</a:t>
            </a:r>
          </a:p>
        </p:txBody>
      </p:sp>
    </p:spTree>
    <p:extLst>
      <p:ext uri="{BB962C8B-B14F-4D97-AF65-F5344CB8AC3E}">
        <p14:creationId xmlns:p14="http://schemas.microsoft.com/office/powerpoint/2010/main" val="2176425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Kris\Documents\Bolen\Egypt, relief of mourning women beating their breasts, limestone, c 350 BC Brooklyn Museum 43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3286"/>
            <a:ext cx="9144000" cy="653142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mourning women beating their breasts, from Egypt, circa 350 BC</a:t>
            </a:r>
          </a:p>
        </p:txBody>
      </p:sp>
      <p:sp>
        <p:nvSpPr>
          <p:cNvPr id="3" name="Text Placeholder 2"/>
          <p:cNvSpPr>
            <a:spLocks noGrp="1"/>
          </p:cNvSpPr>
          <p:nvPr>
            <p:ph type="body" sz="quarter" idx="12"/>
          </p:nvPr>
        </p:nvSpPr>
        <p:spPr/>
        <p:txBody>
          <a:bodyPr/>
          <a:lstStyle/>
          <a:p>
            <a:r>
              <a:rPr lang="en-US" dirty="0"/>
              <a:t>14:2</a:t>
            </a:r>
          </a:p>
        </p:txBody>
      </p:sp>
      <p:sp>
        <p:nvSpPr>
          <p:cNvPr id="4" name="Title 3"/>
          <p:cNvSpPr>
            <a:spLocks noGrp="1"/>
          </p:cNvSpPr>
          <p:nvPr>
            <p:ph type="title"/>
          </p:nvPr>
        </p:nvSpPr>
        <p:spPr/>
        <p:txBody>
          <a:bodyPr/>
          <a:lstStyle/>
          <a:p>
            <a:r>
              <a:rPr lang="en-US" dirty="0"/>
              <a:t>Pretend to be a mourner and put on mourning apparel. Do not anoint yourself with oil</a:t>
            </a:r>
          </a:p>
        </p:txBody>
      </p:sp>
    </p:spTree>
    <p:extLst>
      <p:ext uri="{BB962C8B-B14F-4D97-AF65-F5344CB8AC3E}">
        <p14:creationId xmlns:p14="http://schemas.microsoft.com/office/powerpoint/2010/main" val="4034208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EFB01F5F-76F2-4FBB-A06F-4FEAF7A2E1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5156"/>
            <a:ext cx="9144000" cy="6647688"/>
          </a:xfrm>
          <a:prstGeom prst="rect">
            <a:avLst/>
          </a:prstGeom>
        </p:spPr>
      </p:pic>
      <p:sp>
        <p:nvSpPr>
          <p:cNvPr id="2" name="Text Placeholder 1"/>
          <p:cNvSpPr>
            <a:spLocks noGrp="1"/>
          </p:cNvSpPr>
          <p:nvPr>
            <p:ph type="body" sz="quarter" idx="10"/>
          </p:nvPr>
        </p:nvSpPr>
        <p:spPr/>
        <p:txBody>
          <a:bodyPr/>
          <a:lstStyle/>
          <a:p>
            <a:r>
              <a:rPr lang="en-US" dirty="0"/>
              <a:t>Relief of female courtiers in attendance, from </a:t>
            </a:r>
            <a:r>
              <a:rPr lang="en-US" dirty="0" err="1"/>
              <a:t>Hermopolis</a:t>
            </a:r>
            <a:r>
              <a:rPr lang="en-US" dirty="0"/>
              <a:t>, reign of Akhenaten, 14th century BC</a:t>
            </a:r>
          </a:p>
        </p:txBody>
      </p:sp>
      <p:sp>
        <p:nvSpPr>
          <p:cNvPr id="3" name="Text Placeholder 2"/>
          <p:cNvSpPr>
            <a:spLocks noGrp="1"/>
          </p:cNvSpPr>
          <p:nvPr>
            <p:ph type="body" sz="quarter" idx="12"/>
          </p:nvPr>
        </p:nvSpPr>
        <p:spPr/>
        <p:txBody>
          <a:bodyPr/>
          <a:lstStyle/>
          <a:p>
            <a:r>
              <a:rPr lang="en-US" dirty="0"/>
              <a:t>14:3</a:t>
            </a:r>
          </a:p>
        </p:txBody>
      </p:sp>
      <p:sp>
        <p:nvSpPr>
          <p:cNvPr id="4" name="Title 3"/>
          <p:cNvSpPr>
            <a:spLocks noGrp="1"/>
          </p:cNvSpPr>
          <p:nvPr>
            <p:ph type="title"/>
          </p:nvPr>
        </p:nvSpPr>
        <p:spPr/>
        <p:txBody>
          <a:bodyPr/>
          <a:lstStyle/>
          <a:p>
            <a:r>
              <a:rPr lang="en-US" dirty="0"/>
              <a:t>Then go in to the king and speak to him as I tell you</a:t>
            </a:r>
          </a:p>
        </p:txBody>
      </p:sp>
    </p:spTree>
    <p:extLst>
      <p:ext uri="{BB962C8B-B14F-4D97-AF65-F5344CB8AC3E}">
        <p14:creationId xmlns:p14="http://schemas.microsoft.com/office/powerpoint/2010/main" val="1444042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Woman bowing to the ground, from </a:t>
            </a:r>
            <a:r>
              <a:rPr lang="en-US" dirty="0" err="1"/>
              <a:t>Hermopolis</a:t>
            </a:r>
            <a:r>
              <a:rPr lang="en-US" dirty="0"/>
              <a:t>, reign of Akhenaten, 14th century BC</a:t>
            </a:r>
          </a:p>
        </p:txBody>
      </p:sp>
      <p:sp>
        <p:nvSpPr>
          <p:cNvPr id="3" name="Text Placeholder 2"/>
          <p:cNvSpPr>
            <a:spLocks noGrp="1"/>
          </p:cNvSpPr>
          <p:nvPr>
            <p:ph type="body" sz="quarter" idx="12"/>
          </p:nvPr>
        </p:nvSpPr>
        <p:spPr/>
        <p:txBody>
          <a:bodyPr/>
          <a:lstStyle/>
          <a:p>
            <a:r>
              <a:rPr lang="en-US" dirty="0"/>
              <a:t>14:4</a:t>
            </a:r>
          </a:p>
        </p:txBody>
      </p:sp>
      <p:sp>
        <p:nvSpPr>
          <p:cNvPr id="4" name="Title 3"/>
          <p:cNvSpPr>
            <a:spLocks noGrp="1"/>
          </p:cNvSpPr>
          <p:nvPr>
            <p:ph type="title"/>
          </p:nvPr>
        </p:nvSpPr>
        <p:spPr/>
        <p:txBody>
          <a:bodyPr/>
          <a:lstStyle/>
          <a:p>
            <a:r>
              <a:rPr lang="en-US" dirty="0"/>
              <a:t>When the woman of Tekoa spoke to the king, she bowed her face to the ground</a:t>
            </a:r>
          </a:p>
        </p:txBody>
      </p:sp>
      <p:pic>
        <p:nvPicPr>
          <p:cNvPr id="16386" name="Picture 2" descr="C:\Users\Kris\Documents\Bolen\04 0Adds 2012\19 Museum\US Museums\Boston MFA-pcb\Egypt\Hermopolis, woman bowing to ground, bowed, limestone, reign of Akhenaten, 18th dynasty, adr1711203367.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5000"/>
                    </a14:imgEffect>
                  </a14:imgLayer>
                </a14:imgProps>
              </a:ext>
              <a:ext uri="{28A0092B-C50C-407E-A947-70E740481C1C}">
                <a14:useLocalDpi xmlns:a14="http://schemas.microsoft.com/office/drawing/2010/main" val="0"/>
              </a:ext>
            </a:extLst>
          </a:blip>
          <a:srcRect/>
          <a:stretch>
            <a:fillRect/>
          </a:stretch>
        </p:blipFill>
        <p:spPr bwMode="auto">
          <a:xfrm>
            <a:off x="0" y="593725"/>
            <a:ext cx="9144000" cy="5668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168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Kris\Documents\Bolen\PCB size\British Museum 2019-pcb\Greco-Roman\Marble head of old woman, Roman copy of 3rd-2nd c BC original, tb093019927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522" y="369332"/>
            <a:ext cx="7330014"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Marble head of an old woman, Roman period</a:t>
            </a:r>
          </a:p>
        </p:txBody>
      </p:sp>
      <p:sp>
        <p:nvSpPr>
          <p:cNvPr id="3" name="Text Placeholder 2"/>
          <p:cNvSpPr>
            <a:spLocks noGrp="1"/>
          </p:cNvSpPr>
          <p:nvPr>
            <p:ph type="body" sz="quarter" idx="12"/>
          </p:nvPr>
        </p:nvSpPr>
        <p:spPr/>
        <p:txBody>
          <a:bodyPr/>
          <a:lstStyle/>
          <a:p>
            <a:r>
              <a:rPr lang="en-US" dirty="0"/>
              <a:t>14:5</a:t>
            </a:r>
          </a:p>
        </p:txBody>
      </p:sp>
      <p:sp>
        <p:nvSpPr>
          <p:cNvPr id="4" name="Title 3"/>
          <p:cNvSpPr>
            <a:spLocks noGrp="1"/>
          </p:cNvSpPr>
          <p:nvPr>
            <p:ph type="title"/>
          </p:nvPr>
        </p:nvSpPr>
        <p:spPr/>
        <p:txBody>
          <a:bodyPr/>
          <a:lstStyle/>
          <a:p>
            <a:r>
              <a:rPr lang="en-US" dirty="0"/>
              <a:t>Then she said, “I am surely a widow, for my husband is dead”</a:t>
            </a:r>
          </a:p>
        </p:txBody>
      </p:sp>
    </p:spTree>
    <p:extLst>
      <p:ext uri="{BB962C8B-B14F-4D97-AF65-F5344CB8AC3E}">
        <p14:creationId xmlns:p14="http://schemas.microsoft.com/office/powerpoint/2010/main" val="1505519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Kris\Documents\Bolen\PCB size\Louvre-pcb\Greco-Roman\Bronze wrestlers, 3rd c BC, tb0928196543.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t="15194" b="3350"/>
          <a:stretch/>
        </p:blipFill>
        <p:spPr bwMode="auto">
          <a:xfrm>
            <a:off x="1002573" y="0"/>
            <a:ext cx="713885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de-DE" dirty="0"/>
              <a:t>Bronze statue of two wrestlers, 3rd century BC</a:t>
            </a:r>
            <a:endParaRPr lang="en-US" dirty="0"/>
          </a:p>
        </p:txBody>
      </p:sp>
      <p:sp>
        <p:nvSpPr>
          <p:cNvPr id="3" name="Text Placeholder 2"/>
          <p:cNvSpPr>
            <a:spLocks noGrp="1"/>
          </p:cNvSpPr>
          <p:nvPr>
            <p:ph type="body" sz="quarter" idx="12"/>
          </p:nvPr>
        </p:nvSpPr>
        <p:spPr/>
        <p:txBody>
          <a:bodyPr/>
          <a:lstStyle/>
          <a:p>
            <a:r>
              <a:rPr lang="en-US" dirty="0"/>
              <a:t>14:6</a:t>
            </a:r>
          </a:p>
        </p:txBody>
      </p:sp>
      <p:sp>
        <p:nvSpPr>
          <p:cNvPr id="4" name="Title 3"/>
          <p:cNvSpPr>
            <a:spLocks noGrp="1"/>
          </p:cNvSpPr>
          <p:nvPr>
            <p:ph type="title"/>
          </p:nvPr>
        </p:nvSpPr>
        <p:spPr/>
        <p:txBody>
          <a:bodyPr/>
          <a:lstStyle/>
          <a:p>
            <a:r>
              <a:rPr lang="en-US" dirty="0"/>
              <a:t>Your maidservant had two sons, and they fought in the field</a:t>
            </a:r>
          </a:p>
        </p:txBody>
      </p:sp>
    </p:spTree>
    <p:extLst>
      <p:ext uri="{BB962C8B-B14F-4D97-AF65-F5344CB8AC3E}">
        <p14:creationId xmlns:p14="http://schemas.microsoft.com/office/powerpoint/2010/main" val="938064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ssyrian official beating shackled man, Assyrian Triumph, Layar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750" y="114300"/>
            <a:ext cx="7810500" cy="6629400"/>
          </a:xfrm>
          <a:prstGeom prst="rect">
            <a:avLst/>
          </a:prstGeom>
        </p:spPr>
      </p:pic>
      <p:sp>
        <p:nvSpPr>
          <p:cNvPr id="2" name="Text Placeholder 1"/>
          <p:cNvSpPr>
            <a:spLocks noGrp="1"/>
          </p:cNvSpPr>
          <p:nvPr>
            <p:ph type="body" sz="quarter" idx="10"/>
          </p:nvPr>
        </p:nvSpPr>
        <p:spPr/>
        <p:txBody>
          <a:bodyPr/>
          <a:lstStyle/>
          <a:p>
            <a:r>
              <a:rPr lang="en-US" dirty="0"/>
              <a:t>Relief of an Assyrian official beating a shackled man (sketch)</a:t>
            </a:r>
          </a:p>
        </p:txBody>
      </p:sp>
      <p:sp>
        <p:nvSpPr>
          <p:cNvPr id="3" name="Text Placeholder 2"/>
          <p:cNvSpPr>
            <a:spLocks noGrp="1"/>
          </p:cNvSpPr>
          <p:nvPr>
            <p:ph type="body" sz="quarter" idx="12"/>
          </p:nvPr>
        </p:nvSpPr>
        <p:spPr/>
        <p:txBody>
          <a:bodyPr/>
          <a:lstStyle/>
          <a:p>
            <a:r>
              <a:rPr lang="en-US" dirty="0"/>
              <a:t>14:6</a:t>
            </a:r>
          </a:p>
        </p:txBody>
      </p:sp>
      <p:sp>
        <p:nvSpPr>
          <p:cNvPr id="4" name="Title 3"/>
          <p:cNvSpPr>
            <a:spLocks noGrp="1"/>
          </p:cNvSpPr>
          <p:nvPr>
            <p:ph type="title"/>
          </p:nvPr>
        </p:nvSpPr>
        <p:spPr/>
        <p:txBody>
          <a:bodyPr/>
          <a:lstStyle/>
          <a:p>
            <a:r>
              <a:rPr lang="en-US" dirty="0"/>
              <a:t>One of them struck the other and killed him</a:t>
            </a:r>
          </a:p>
        </p:txBody>
      </p:sp>
    </p:spTree>
    <p:extLst>
      <p:ext uri="{BB962C8B-B14F-4D97-AF65-F5344CB8AC3E}">
        <p14:creationId xmlns:p14="http://schemas.microsoft.com/office/powerpoint/2010/main" val="5195849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one&#10;&#10;Description automatically generated">
            <a:extLst>
              <a:ext uri="{FF2B5EF4-FFF2-40B4-BE49-F238E27FC236}">
                <a16:creationId xmlns:a16="http://schemas.microsoft.com/office/drawing/2014/main" id="{7956B63C-9C2B-49B2-A3C7-CD2C08BAC091}"/>
              </a:ext>
            </a:extLst>
          </p:cNvPr>
          <p:cNvPicPr>
            <a:picLocks noChangeAspect="1"/>
          </p:cNvPicPr>
          <p:nvPr/>
        </p:nvPicPr>
        <p:blipFill rotWithShape="1">
          <a:blip r:embed="rId3">
            <a:extLst>
              <a:ext uri="{28A0092B-C50C-407E-A947-70E740481C1C}">
                <a14:useLocalDpi xmlns:a14="http://schemas.microsoft.com/office/drawing/2010/main" val="0"/>
              </a:ext>
            </a:extLst>
          </a:blip>
          <a:srcRect l="4129" t="5641" b="597"/>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Assyrian soldier executing a man, from Nineveh, reign of Sennacherib, circa 700 BC</a:t>
            </a:r>
          </a:p>
        </p:txBody>
      </p:sp>
      <p:sp>
        <p:nvSpPr>
          <p:cNvPr id="3" name="Text Placeholder 2"/>
          <p:cNvSpPr>
            <a:spLocks noGrp="1"/>
          </p:cNvSpPr>
          <p:nvPr>
            <p:ph type="body" sz="quarter" idx="12"/>
          </p:nvPr>
        </p:nvSpPr>
        <p:spPr/>
        <p:txBody>
          <a:bodyPr/>
          <a:lstStyle/>
          <a:p>
            <a:r>
              <a:rPr lang="en-US" dirty="0"/>
              <a:t>14:7</a:t>
            </a:r>
          </a:p>
        </p:txBody>
      </p:sp>
      <p:sp>
        <p:nvSpPr>
          <p:cNvPr id="4" name="Title 3"/>
          <p:cNvSpPr>
            <a:spLocks noGrp="1"/>
          </p:cNvSpPr>
          <p:nvPr>
            <p:ph type="title"/>
          </p:nvPr>
        </p:nvSpPr>
        <p:spPr/>
        <p:txBody>
          <a:bodyPr/>
          <a:lstStyle/>
          <a:p>
            <a:r>
              <a:rPr lang="en-US" dirty="0"/>
              <a:t>Now they say, “Hand over the one who struck his brother, that we may put him to death”</a:t>
            </a:r>
          </a:p>
        </p:txBody>
      </p:sp>
    </p:spTree>
    <p:extLst>
      <p:ext uri="{BB962C8B-B14F-4D97-AF65-F5344CB8AC3E}">
        <p14:creationId xmlns:p14="http://schemas.microsoft.com/office/powerpoint/2010/main" val="3870266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s://upload.wikimedia.org/wikipedia/commons/thumb/1/1e/Embers_01.JPG/1024px-Embers_01.JPG"/>
          <p:cNvPicPr>
            <a:picLocks noChangeAspect="1" noChangeArrowheads="1"/>
          </p:cNvPicPr>
          <p:nvPr/>
        </p:nvPicPr>
        <p:blipFill rotWithShape="1">
          <a:blip r:embed="rId3">
            <a:extLst>
              <a:ext uri="{28A0092B-C50C-407E-A947-70E740481C1C}">
                <a14:useLocalDpi xmlns:a14="http://schemas.microsoft.com/office/drawing/2010/main" val="0"/>
              </a:ext>
            </a:extLst>
          </a:blip>
          <a:srcRect l="690"/>
          <a:stretch/>
        </p:blipFill>
        <p:spPr bwMode="auto">
          <a:xfrm>
            <a:off x="0" y="369332"/>
            <a:ext cx="9143999"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Burning coals</a:t>
            </a:r>
            <a:endParaRPr lang="x-none" dirty="0"/>
          </a:p>
        </p:txBody>
      </p:sp>
      <p:sp>
        <p:nvSpPr>
          <p:cNvPr id="3" name="Text Placeholder 2"/>
          <p:cNvSpPr>
            <a:spLocks noGrp="1"/>
          </p:cNvSpPr>
          <p:nvPr>
            <p:ph type="body" sz="quarter" idx="12"/>
          </p:nvPr>
        </p:nvSpPr>
        <p:spPr/>
        <p:txBody>
          <a:bodyPr/>
          <a:lstStyle/>
          <a:p>
            <a:r>
              <a:rPr lang="en-US" dirty="0"/>
              <a:t>14:7</a:t>
            </a:r>
          </a:p>
        </p:txBody>
      </p:sp>
      <p:sp>
        <p:nvSpPr>
          <p:cNvPr id="4" name="Title 3"/>
          <p:cNvSpPr>
            <a:spLocks noGrp="1"/>
          </p:cNvSpPr>
          <p:nvPr>
            <p:ph type="title"/>
          </p:nvPr>
        </p:nvSpPr>
        <p:spPr/>
        <p:txBody>
          <a:bodyPr/>
          <a:lstStyle/>
          <a:p>
            <a:r>
              <a:rPr lang="en-US" dirty="0"/>
              <a:t>They would quench my coal that is left and leave my husband neither name nor remnant</a:t>
            </a:r>
          </a:p>
        </p:txBody>
      </p:sp>
    </p:spTree>
    <p:extLst>
      <p:ext uri="{BB962C8B-B14F-4D97-AF65-F5344CB8AC3E}">
        <p14:creationId xmlns:p14="http://schemas.microsoft.com/office/powerpoint/2010/main" val="3693270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Kris\Documents\Bolen\02 HVHL\49 American Colony Matson additional\Matson15k1\Life and customs\Woman with donkey in Galilee, mat16458.jpg"/>
          <p:cNvPicPr>
            <a:picLocks noChangeAspect="1" noChangeArrowheads="1"/>
          </p:cNvPicPr>
          <p:nvPr/>
        </p:nvPicPr>
        <p:blipFill rotWithShape="1">
          <a:blip r:embed="rId3">
            <a:extLst>
              <a:ext uri="{28A0092B-C50C-407E-A947-70E740481C1C}">
                <a14:useLocalDpi xmlns:a14="http://schemas.microsoft.com/office/drawing/2010/main" val="0"/>
              </a:ext>
            </a:extLst>
          </a:blip>
          <a:srcRect b="3805"/>
          <a:stretch/>
        </p:blipFill>
        <p:spPr bwMode="auto">
          <a:xfrm>
            <a:off x="0" y="164793"/>
            <a:ext cx="9144000" cy="669320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Woman walking home with a donkey, Galilee, 1934</a:t>
            </a:r>
          </a:p>
        </p:txBody>
      </p:sp>
      <p:sp>
        <p:nvSpPr>
          <p:cNvPr id="3" name="Text Placeholder 2"/>
          <p:cNvSpPr>
            <a:spLocks noGrp="1"/>
          </p:cNvSpPr>
          <p:nvPr>
            <p:ph type="body" sz="quarter" idx="12"/>
          </p:nvPr>
        </p:nvSpPr>
        <p:spPr/>
        <p:txBody>
          <a:bodyPr/>
          <a:lstStyle/>
          <a:p>
            <a:r>
              <a:rPr lang="en-US" dirty="0"/>
              <a:t>14:8</a:t>
            </a:r>
          </a:p>
        </p:txBody>
      </p:sp>
      <p:sp>
        <p:nvSpPr>
          <p:cNvPr id="4" name="Title 3"/>
          <p:cNvSpPr>
            <a:spLocks noGrp="1"/>
          </p:cNvSpPr>
          <p:nvPr>
            <p:ph type="title"/>
          </p:nvPr>
        </p:nvSpPr>
        <p:spPr/>
        <p:txBody>
          <a:bodyPr/>
          <a:lstStyle/>
          <a:p>
            <a:r>
              <a:rPr lang="en-US" dirty="0"/>
              <a:t>Then the king said, “Return to your house, and I will give a command concerning you”</a:t>
            </a:r>
          </a:p>
        </p:txBody>
      </p:sp>
    </p:spTree>
    <p:extLst>
      <p:ext uri="{BB962C8B-B14F-4D97-AF65-F5344CB8AC3E}">
        <p14:creationId xmlns:p14="http://schemas.microsoft.com/office/powerpoint/2010/main" val="15055192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Joab</a:t>
            </a:r>
            <a:r>
              <a:rPr lang="en-US" dirty="0"/>
              <a:t> Street” sign in Jerusalem</a:t>
            </a:r>
          </a:p>
        </p:txBody>
      </p:sp>
      <p:sp>
        <p:nvSpPr>
          <p:cNvPr id="3" name="Text Placeholder 2"/>
          <p:cNvSpPr>
            <a:spLocks noGrp="1"/>
          </p:cNvSpPr>
          <p:nvPr>
            <p:ph type="body" sz="quarter" idx="12"/>
          </p:nvPr>
        </p:nvSpPr>
        <p:spPr/>
        <p:txBody>
          <a:bodyPr/>
          <a:lstStyle/>
          <a:p>
            <a:r>
              <a:rPr lang="en-US" dirty="0"/>
              <a:t>14:1</a:t>
            </a:r>
          </a:p>
        </p:txBody>
      </p:sp>
      <p:sp>
        <p:nvSpPr>
          <p:cNvPr id="4" name="Title 3"/>
          <p:cNvSpPr>
            <a:spLocks noGrp="1"/>
          </p:cNvSpPr>
          <p:nvPr>
            <p:ph type="title"/>
          </p:nvPr>
        </p:nvSpPr>
        <p:spPr/>
        <p:txBody>
          <a:bodyPr/>
          <a:lstStyle/>
          <a:p>
            <a:r>
              <a:rPr lang="en-US" dirty="0"/>
              <a:t>Now Joab the son of Zeruiah realized that the king’s heart went out to Absalom</a:t>
            </a:r>
          </a:p>
        </p:txBody>
      </p:sp>
      <p:pic>
        <p:nvPicPr>
          <p:cNvPr id="6" name="Picture 5">
            <a:extLst>
              <a:ext uri="{FF2B5EF4-FFF2-40B4-BE49-F238E27FC236}">
                <a16:creationId xmlns:a16="http://schemas.microsoft.com/office/drawing/2014/main" id="{CA885503-869D-4B72-9318-253732E8E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289859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Kris\Documents\Bolen\04 0Adds 2012\19 Museum\Rome Museums\Naples Museum\Entrance Hall\Statue of Livia, bronze, from Herculaneum theater, mid-1st c AD, tb0515170988.jpg"/>
          <p:cNvPicPr>
            <a:picLocks noChangeAspect="1" noChangeArrowheads="1"/>
          </p:cNvPicPr>
          <p:nvPr/>
        </p:nvPicPr>
        <p:blipFill rotWithShape="1">
          <a:blip r:embed="rId3">
            <a:extLst>
              <a:ext uri="{28A0092B-C50C-407E-A947-70E740481C1C}">
                <a14:useLocalDpi xmlns:a14="http://schemas.microsoft.com/office/drawing/2010/main" val="0"/>
              </a:ext>
            </a:extLst>
          </a:blip>
          <a:srcRect t="7720"/>
          <a:stretch/>
        </p:blipFill>
        <p:spPr bwMode="auto">
          <a:xfrm>
            <a:off x="2089630" y="340757"/>
            <a:ext cx="4964741" cy="64886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statue of Livia, from Herculaneum theater, 1st century AD</a:t>
            </a:r>
          </a:p>
        </p:txBody>
      </p:sp>
      <p:sp>
        <p:nvSpPr>
          <p:cNvPr id="3" name="Text Placeholder 2"/>
          <p:cNvSpPr>
            <a:spLocks noGrp="1"/>
          </p:cNvSpPr>
          <p:nvPr>
            <p:ph type="body" sz="quarter" idx="12"/>
          </p:nvPr>
        </p:nvSpPr>
        <p:spPr/>
        <p:txBody>
          <a:bodyPr/>
          <a:lstStyle/>
          <a:p>
            <a:r>
              <a:rPr lang="en-US" dirty="0"/>
              <a:t>14:9</a:t>
            </a:r>
          </a:p>
        </p:txBody>
      </p:sp>
      <p:sp>
        <p:nvSpPr>
          <p:cNvPr id="4" name="Title 3"/>
          <p:cNvSpPr>
            <a:spLocks noGrp="1"/>
          </p:cNvSpPr>
          <p:nvPr>
            <p:ph type="title"/>
          </p:nvPr>
        </p:nvSpPr>
        <p:spPr/>
        <p:txBody>
          <a:bodyPr/>
          <a:lstStyle/>
          <a:p>
            <a:r>
              <a:rPr lang="en-US" dirty="0"/>
              <a:t>Then she said, “The guilt is on me and my father’s house, but you and your house are innocent”</a:t>
            </a:r>
          </a:p>
        </p:txBody>
      </p:sp>
    </p:spTree>
    <p:extLst>
      <p:ext uri="{BB962C8B-B14F-4D97-AF65-F5344CB8AC3E}">
        <p14:creationId xmlns:p14="http://schemas.microsoft.com/office/powerpoint/2010/main" val="15055192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Kris\Documents\Bolen\PCB size\Public domain or CC-pcb\Public1-pcb\Statue of a kneeling captive, from the reign of Pepi II, Dynasty 6, met5438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3895" y="0"/>
            <a:ext cx="459462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 bound captive, from the reign of </a:t>
            </a:r>
            <a:r>
              <a:rPr lang="en-US" dirty="0" err="1"/>
              <a:t>Pepi</a:t>
            </a:r>
            <a:r>
              <a:rPr lang="en-US" dirty="0"/>
              <a:t> II, 6th dynasty, circa 2200 BC</a:t>
            </a:r>
          </a:p>
        </p:txBody>
      </p:sp>
      <p:sp>
        <p:nvSpPr>
          <p:cNvPr id="3" name="Text Placeholder 2"/>
          <p:cNvSpPr>
            <a:spLocks noGrp="1"/>
          </p:cNvSpPr>
          <p:nvPr>
            <p:ph type="body" sz="quarter" idx="12"/>
          </p:nvPr>
        </p:nvSpPr>
        <p:spPr/>
        <p:txBody>
          <a:bodyPr/>
          <a:lstStyle/>
          <a:p>
            <a:r>
              <a:rPr lang="en-US" dirty="0"/>
              <a:t>14:10</a:t>
            </a:r>
          </a:p>
        </p:txBody>
      </p:sp>
      <p:sp>
        <p:nvSpPr>
          <p:cNvPr id="4" name="Title 3"/>
          <p:cNvSpPr>
            <a:spLocks noGrp="1"/>
          </p:cNvSpPr>
          <p:nvPr>
            <p:ph type="title"/>
          </p:nvPr>
        </p:nvSpPr>
        <p:spPr/>
        <p:txBody>
          <a:bodyPr/>
          <a:lstStyle/>
          <a:p>
            <a:r>
              <a:rPr lang="en-US" dirty="0"/>
              <a:t>The king said, “Whoever bothers you, bring him to me”</a:t>
            </a:r>
          </a:p>
        </p:txBody>
      </p:sp>
    </p:spTree>
    <p:extLst>
      <p:ext uri="{BB962C8B-B14F-4D97-AF65-F5344CB8AC3E}">
        <p14:creationId xmlns:p14="http://schemas.microsoft.com/office/powerpoint/2010/main" val="15055192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Kris\Documents\Bolen\04 0Adds 2012\19 Museum\US Museums\Brooklyn Museum-pcb\Egypt\6-New Kingdom\Egypt, comb with four knobs, wood, 18th dynasty, adr1606023182.jpg"/>
          <p:cNvPicPr>
            <a:picLocks noChangeAspect="1" noChangeArrowheads="1"/>
          </p:cNvPicPr>
          <p:nvPr/>
        </p:nvPicPr>
        <p:blipFill rotWithShape="1">
          <a:blip r:embed="rId3">
            <a:extLst>
              <a:ext uri="{28A0092B-C50C-407E-A947-70E740481C1C}">
                <a14:useLocalDpi xmlns:a14="http://schemas.microsoft.com/office/drawing/2010/main" val="0"/>
              </a:ext>
            </a:extLst>
          </a:blip>
          <a:srcRect t="8622"/>
          <a:stretch/>
        </p:blipFill>
        <p:spPr bwMode="auto">
          <a:xfrm>
            <a:off x="0" y="136186"/>
            <a:ext cx="9144000" cy="650021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Wooden comb with four knobs, from Egypt, 18th dynasty, circa 1400 BC</a:t>
            </a:r>
          </a:p>
        </p:txBody>
      </p:sp>
      <p:sp>
        <p:nvSpPr>
          <p:cNvPr id="3" name="Text Placeholder 2"/>
          <p:cNvSpPr>
            <a:spLocks noGrp="1"/>
          </p:cNvSpPr>
          <p:nvPr>
            <p:ph type="body" sz="quarter" idx="12"/>
          </p:nvPr>
        </p:nvSpPr>
        <p:spPr/>
        <p:txBody>
          <a:bodyPr/>
          <a:lstStyle/>
          <a:p>
            <a:r>
              <a:rPr lang="en-US" dirty="0"/>
              <a:t>14:11</a:t>
            </a:r>
          </a:p>
        </p:txBody>
      </p:sp>
      <p:sp>
        <p:nvSpPr>
          <p:cNvPr id="4" name="Title 3"/>
          <p:cNvSpPr>
            <a:spLocks noGrp="1"/>
          </p:cNvSpPr>
          <p:nvPr>
            <p:ph type="title"/>
          </p:nvPr>
        </p:nvSpPr>
        <p:spPr/>
        <p:txBody>
          <a:bodyPr/>
          <a:lstStyle/>
          <a:p>
            <a:r>
              <a:rPr lang="en-US" dirty="0"/>
              <a:t>And he said, “As Yahweh lives, not a hair of your son shall fall to the ground”</a:t>
            </a:r>
          </a:p>
        </p:txBody>
      </p:sp>
    </p:spTree>
    <p:extLst>
      <p:ext uri="{BB962C8B-B14F-4D97-AF65-F5344CB8AC3E}">
        <p14:creationId xmlns:p14="http://schemas.microsoft.com/office/powerpoint/2010/main" val="666432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Young Bedouin men of Beersheba, mat0597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6429" y="0"/>
            <a:ext cx="6851142" cy="6858000"/>
          </a:xfrm>
          <a:prstGeom prst="rect">
            <a:avLst/>
          </a:prstGeom>
        </p:spPr>
      </p:pic>
      <p:sp>
        <p:nvSpPr>
          <p:cNvPr id="2" name="Text Placeholder 1"/>
          <p:cNvSpPr>
            <a:spLocks noGrp="1"/>
          </p:cNvSpPr>
          <p:nvPr>
            <p:ph type="body" sz="quarter" idx="10"/>
          </p:nvPr>
        </p:nvSpPr>
        <p:spPr/>
        <p:txBody>
          <a:bodyPr/>
          <a:lstStyle/>
          <a:p>
            <a:r>
              <a:rPr lang="en-US" dirty="0"/>
              <a:t>Young Bedouin men of Beersheba</a:t>
            </a:r>
          </a:p>
        </p:txBody>
      </p:sp>
      <p:sp>
        <p:nvSpPr>
          <p:cNvPr id="3" name="Text Placeholder 2"/>
          <p:cNvSpPr>
            <a:spLocks noGrp="1"/>
          </p:cNvSpPr>
          <p:nvPr>
            <p:ph type="body" sz="quarter" idx="12"/>
          </p:nvPr>
        </p:nvSpPr>
        <p:spPr/>
        <p:txBody>
          <a:bodyPr/>
          <a:lstStyle/>
          <a:p>
            <a:r>
              <a:rPr lang="en-US" dirty="0"/>
              <a:t>14:11</a:t>
            </a:r>
          </a:p>
        </p:txBody>
      </p:sp>
      <p:sp>
        <p:nvSpPr>
          <p:cNvPr id="4" name="Title 3"/>
          <p:cNvSpPr>
            <a:spLocks noGrp="1"/>
          </p:cNvSpPr>
          <p:nvPr>
            <p:ph type="title"/>
          </p:nvPr>
        </p:nvSpPr>
        <p:spPr/>
        <p:txBody>
          <a:bodyPr/>
          <a:lstStyle/>
          <a:p>
            <a:r>
              <a:rPr lang="en-US" dirty="0"/>
              <a:t>And he said, “As Yahweh lives, not a hair of your son shall fall to the ground”</a:t>
            </a:r>
          </a:p>
        </p:txBody>
      </p:sp>
    </p:spTree>
    <p:extLst>
      <p:ext uri="{BB962C8B-B14F-4D97-AF65-F5344CB8AC3E}">
        <p14:creationId xmlns:p14="http://schemas.microsoft.com/office/powerpoint/2010/main" val="1987723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Kris\Documents\Bolen\PCB size\Ashmolean-pcb\Ancient Egypt and Nubia\Tell el-Amarna, subjects bowing before king, 18th dynasty, adr1805183466.jpg"/>
          <p:cNvPicPr>
            <a:picLocks noChangeAspect="1" noChangeArrowheads="1"/>
          </p:cNvPicPr>
          <p:nvPr/>
        </p:nvPicPr>
        <p:blipFill rotWithShape="1">
          <a:blip r:embed="rId3">
            <a:extLst>
              <a:ext uri="{28A0092B-C50C-407E-A947-70E740481C1C}">
                <a14:useLocalDpi xmlns:a14="http://schemas.microsoft.com/office/drawing/2010/main" val="0"/>
              </a:ext>
            </a:extLst>
          </a:blip>
          <a:srcRect t="15306" b="1710"/>
          <a:stretch/>
        </p:blipFill>
        <p:spPr bwMode="auto">
          <a:xfrm>
            <a:off x="0" y="197224"/>
            <a:ext cx="9144000" cy="652630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Subjects bowing before the king, from Tell el-Amarna, 14th century BC</a:t>
            </a:r>
          </a:p>
        </p:txBody>
      </p:sp>
      <p:sp>
        <p:nvSpPr>
          <p:cNvPr id="3" name="Text Placeholder 2"/>
          <p:cNvSpPr>
            <a:spLocks noGrp="1"/>
          </p:cNvSpPr>
          <p:nvPr>
            <p:ph type="body" sz="quarter" idx="12"/>
          </p:nvPr>
        </p:nvSpPr>
        <p:spPr/>
        <p:txBody>
          <a:bodyPr/>
          <a:lstStyle/>
          <a:p>
            <a:r>
              <a:rPr lang="en-US" dirty="0"/>
              <a:t>14:12</a:t>
            </a:r>
          </a:p>
        </p:txBody>
      </p:sp>
      <p:sp>
        <p:nvSpPr>
          <p:cNvPr id="4" name="Title 3"/>
          <p:cNvSpPr>
            <a:spLocks noGrp="1"/>
          </p:cNvSpPr>
          <p:nvPr>
            <p:ph type="title"/>
          </p:nvPr>
        </p:nvSpPr>
        <p:spPr/>
        <p:txBody>
          <a:bodyPr/>
          <a:lstStyle/>
          <a:p>
            <a:r>
              <a:rPr lang="en-US" dirty="0"/>
              <a:t>Then she said, “Please let your maidservant speak again to my lord the king”</a:t>
            </a:r>
          </a:p>
        </p:txBody>
      </p:sp>
    </p:spTree>
    <p:extLst>
      <p:ext uri="{BB962C8B-B14F-4D97-AF65-F5344CB8AC3E}">
        <p14:creationId xmlns:p14="http://schemas.microsoft.com/office/powerpoint/2010/main" val="15055192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9"/>
            <a:ext cx="9144000" cy="685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Crowds gathered at a wedding to watch a race</a:t>
            </a:r>
          </a:p>
        </p:txBody>
      </p:sp>
      <p:sp>
        <p:nvSpPr>
          <p:cNvPr id="3" name="Text Placeholder 2"/>
          <p:cNvSpPr>
            <a:spLocks noGrp="1"/>
          </p:cNvSpPr>
          <p:nvPr>
            <p:ph type="body" sz="quarter" idx="12"/>
          </p:nvPr>
        </p:nvSpPr>
        <p:spPr/>
        <p:txBody>
          <a:bodyPr/>
          <a:lstStyle/>
          <a:p>
            <a:r>
              <a:rPr lang="en-US" dirty="0"/>
              <a:t>14:13</a:t>
            </a:r>
          </a:p>
        </p:txBody>
      </p:sp>
      <p:sp>
        <p:nvSpPr>
          <p:cNvPr id="4" name="Title 3"/>
          <p:cNvSpPr>
            <a:spLocks noGrp="1"/>
          </p:cNvSpPr>
          <p:nvPr>
            <p:ph type="title"/>
          </p:nvPr>
        </p:nvSpPr>
        <p:spPr/>
        <p:txBody>
          <a:bodyPr/>
          <a:lstStyle/>
          <a:p>
            <a:r>
              <a:rPr lang="en-US" dirty="0"/>
              <a:t>Then the woman said, “Why have you planned such a thing against the people of God?”</a:t>
            </a:r>
          </a:p>
        </p:txBody>
      </p:sp>
    </p:spTree>
    <p:extLst>
      <p:ext uri="{BB962C8B-B14F-4D97-AF65-F5344CB8AC3E}">
        <p14:creationId xmlns:p14="http://schemas.microsoft.com/office/powerpoint/2010/main" val="1505519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provenanced, Luristan style vessel in shape of man pouring libation, ca 800 BC, adr1305240346.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t="10156" b="2144"/>
          <a:stretch/>
        </p:blipFill>
        <p:spPr>
          <a:xfrm>
            <a:off x="553576" y="-1"/>
            <a:ext cx="8036848" cy="6858001"/>
          </a:xfrm>
          <a:prstGeom prst="rect">
            <a:avLst/>
          </a:prstGeom>
        </p:spPr>
      </p:pic>
      <p:sp>
        <p:nvSpPr>
          <p:cNvPr id="2" name="Text Placeholder 1"/>
          <p:cNvSpPr>
            <a:spLocks noGrp="1"/>
          </p:cNvSpPr>
          <p:nvPr>
            <p:ph type="body" sz="quarter" idx="10"/>
          </p:nvPr>
        </p:nvSpPr>
        <p:spPr/>
        <p:txBody>
          <a:bodyPr/>
          <a:lstStyle/>
          <a:p>
            <a:r>
              <a:rPr lang="en-US" dirty="0" err="1"/>
              <a:t>Luristan</a:t>
            </a:r>
            <a:r>
              <a:rPr lang="en-US" dirty="0"/>
              <a:t>-style vessel in the shape of a man pouring a libation, circa 800 BC</a:t>
            </a:r>
          </a:p>
        </p:txBody>
      </p:sp>
      <p:sp>
        <p:nvSpPr>
          <p:cNvPr id="3" name="Text Placeholder 2"/>
          <p:cNvSpPr>
            <a:spLocks noGrp="1"/>
          </p:cNvSpPr>
          <p:nvPr>
            <p:ph type="body" sz="quarter" idx="12"/>
          </p:nvPr>
        </p:nvSpPr>
        <p:spPr/>
        <p:txBody>
          <a:bodyPr/>
          <a:lstStyle/>
          <a:p>
            <a:r>
              <a:rPr lang="en-US" dirty="0"/>
              <a:t>14:14</a:t>
            </a:r>
          </a:p>
        </p:txBody>
      </p:sp>
      <p:sp>
        <p:nvSpPr>
          <p:cNvPr id="4" name="Title 3"/>
          <p:cNvSpPr>
            <a:spLocks noGrp="1"/>
          </p:cNvSpPr>
          <p:nvPr>
            <p:ph type="title"/>
          </p:nvPr>
        </p:nvSpPr>
        <p:spPr/>
        <p:txBody>
          <a:bodyPr/>
          <a:lstStyle/>
          <a:p>
            <a:r>
              <a:rPr lang="en-US" dirty="0"/>
              <a:t>We must all die. We are like water spilled on the ground which cannot be gathered up again</a:t>
            </a:r>
          </a:p>
        </p:txBody>
      </p:sp>
    </p:spTree>
    <p:extLst>
      <p:ext uri="{BB962C8B-B14F-4D97-AF65-F5344CB8AC3E}">
        <p14:creationId xmlns:p14="http://schemas.microsoft.com/office/powerpoint/2010/main" val="16248983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Archimedean screw at </a:t>
            </a:r>
            <a:r>
              <a:rPr lang="en-US" dirty="0" err="1"/>
              <a:t>Kom</a:t>
            </a:r>
            <a:r>
              <a:rPr lang="en-US" dirty="0"/>
              <a:t> </a:t>
            </a:r>
            <a:r>
              <a:rPr lang="en-US" dirty="0" err="1"/>
              <a:t>Ombo</a:t>
            </a:r>
            <a:r>
              <a:rPr lang="en-US" dirty="0"/>
              <a:t>, Egypt</a:t>
            </a:r>
          </a:p>
        </p:txBody>
      </p:sp>
      <p:sp>
        <p:nvSpPr>
          <p:cNvPr id="3" name="Text Placeholder 2"/>
          <p:cNvSpPr>
            <a:spLocks noGrp="1"/>
          </p:cNvSpPr>
          <p:nvPr>
            <p:ph type="body" sz="quarter" idx="12"/>
          </p:nvPr>
        </p:nvSpPr>
        <p:spPr/>
        <p:txBody>
          <a:bodyPr/>
          <a:lstStyle/>
          <a:p>
            <a:r>
              <a:rPr lang="en-US" dirty="0"/>
              <a:t>14:14</a:t>
            </a:r>
          </a:p>
        </p:txBody>
      </p:sp>
      <p:sp>
        <p:nvSpPr>
          <p:cNvPr id="4" name="Title 3"/>
          <p:cNvSpPr>
            <a:spLocks noGrp="1"/>
          </p:cNvSpPr>
          <p:nvPr>
            <p:ph type="title"/>
          </p:nvPr>
        </p:nvSpPr>
        <p:spPr/>
        <p:txBody>
          <a:bodyPr/>
          <a:lstStyle/>
          <a:p>
            <a:r>
              <a:rPr lang="en-US" dirty="0"/>
              <a:t>We must all die. We are like water spilled on the ground which cannot be gathered up again</a:t>
            </a:r>
          </a:p>
        </p:txBody>
      </p:sp>
      <p:pic>
        <p:nvPicPr>
          <p:cNvPr id="6" name="Picture 5" descr="Archimedean screw at Kom Ombo, tb0110057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9446375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3 Museums 2014\Greek Islands Museums\Heraklion Museum, Crete\Ritual dance from Kamilari, tb04150417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1605" y="1"/>
            <a:ext cx="632079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ritual dancers, from </a:t>
            </a:r>
            <a:r>
              <a:rPr lang="en-US" dirty="0" err="1"/>
              <a:t>Kamilari</a:t>
            </a:r>
            <a:r>
              <a:rPr lang="en-US" dirty="0"/>
              <a:t>, early 14th century BC</a:t>
            </a:r>
          </a:p>
        </p:txBody>
      </p:sp>
      <p:sp>
        <p:nvSpPr>
          <p:cNvPr id="3" name="Text Placeholder 2"/>
          <p:cNvSpPr>
            <a:spLocks noGrp="1"/>
          </p:cNvSpPr>
          <p:nvPr>
            <p:ph type="body" sz="quarter" idx="12"/>
          </p:nvPr>
        </p:nvSpPr>
        <p:spPr/>
        <p:txBody>
          <a:bodyPr/>
          <a:lstStyle/>
          <a:p>
            <a:r>
              <a:rPr lang="en-US" dirty="0"/>
              <a:t>14:14</a:t>
            </a:r>
          </a:p>
        </p:txBody>
      </p:sp>
      <p:sp>
        <p:nvSpPr>
          <p:cNvPr id="4" name="Title 3"/>
          <p:cNvSpPr>
            <a:spLocks noGrp="1"/>
          </p:cNvSpPr>
          <p:nvPr>
            <p:ph type="title"/>
          </p:nvPr>
        </p:nvSpPr>
        <p:spPr/>
        <p:txBody>
          <a:bodyPr/>
          <a:lstStyle/>
          <a:p>
            <a:r>
              <a:rPr lang="en-US" dirty="0"/>
              <a:t>But God does not take away life. He devises ways so that the banished are not cast out</a:t>
            </a:r>
          </a:p>
        </p:txBody>
      </p:sp>
    </p:spTree>
    <p:extLst>
      <p:ext uri="{BB962C8B-B14F-4D97-AF65-F5344CB8AC3E}">
        <p14:creationId xmlns:p14="http://schemas.microsoft.com/office/powerpoint/2010/main" val="2514959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PCB size\France Museums\Nimes Museum-Pompeii Exhibit-pcb\Decorative marble mask, from Pompeii, 1st c AD, tb092019572.jpg"/>
          <p:cNvPicPr>
            <a:picLocks noChangeAspect="1" noChangeArrowheads="1"/>
          </p:cNvPicPr>
          <p:nvPr/>
        </p:nvPicPr>
        <p:blipFill rotWithShape="1">
          <a:blip r:embed="rId3">
            <a:extLst>
              <a:ext uri="{28A0092B-C50C-407E-A947-70E740481C1C}">
                <a14:useLocalDpi xmlns:a14="http://schemas.microsoft.com/office/drawing/2010/main" val="0"/>
              </a:ext>
            </a:extLst>
          </a:blip>
          <a:srcRect b="5096"/>
          <a:stretch/>
        </p:blipFill>
        <p:spPr bwMode="auto">
          <a:xfrm>
            <a:off x="0" y="123890"/>
            <a:ext cx="9144000" cy="65687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Decorative marble mask, from Pompeii, 1st century AD</a:t>
            </a:r>
          </a:p>
        </p:txBody>
      </p:sp>
      <p:sp>
        <p:nvSpPr>
          <p:cNvPr id="3" name="Text Placeholder 2"/>
          <p:cNvSpPr>
            <a:spLocks noGrp="1"/>
          </p:cNvSpPr>
          <p:nvPr>
            <p:ph type="body" sz="quarter" idx="12"/>
          </p:nvPr>
        </p:nvSpPr>
        <p:spPr/>
        <p:txBody>
          <a:bodyPr/>
          <a:lstStyle/>
          <a:p>
            <a:r>
              <a:rPr lang="en-US" dirty="0"/>
              <a:t>14:15</a:t>
            </a:r>
          </a:p>
        </p:txBody>
      </p:sp>
      <p:sp>
        <p:nvSpPr>
          <p:cNvPr id="4" name="Title 3"/>
          <p:cNvSpPr>
            <a:spLocks noGrp="1"/>
          </p:cNvSpPr>
          <p:nvPr>
            <p:ph type="title"/>
          </p:nvPr>
        </p:nvSpPr>
        <p:spPr/>
        <p:txBody>
          <a:bodyPr/>
          <a:lstStyle/>
          <a:p>
            <a:r>
              <a:rPr lang="en-US" dirty="0"/>
              <a:t>The reason I have come is that the people made me afraid</a:t>
            </a:r>
          </a:p>
        </p:txBody>
      </p:sp>
    </p:spTree>
    <p:extLst>
      <p:ext uri="{BB962C8B-B14F-4D97-AF65-F5344CB8AC3E}">
        <p14:creationId xmlns:p14="http://schemas.microsoft.com/office/powerpoint/2010/main" val="1505519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“Zeruiah Street” sign in Jerusalem</a:t>
            </a:r>
          </a:p>
        </p:txBody>
      </p:sp>
      <p:sp>
        <p:nvSpPr>
          <p:cNvPr id="3" name="Text Placeholder 2"/>
          <p:cNvSpPr>
            <a:spLocks noGrp="1"/>
          </p:cNvSpPr>
          <p:nvPr>
            <p:ph type="body" sz="quarter" idx="12"/>
          </p:nvPr>
        </p:nvSpPr>
        <p:spPr/>
        <p:txBody>
          <a:bodyPr/>
          <a:lstStyle/>
          <a:p>
            <a:r>
              <a:rPr lang="en-US" dirty="0"/>
              <a:t>14:1</a:t>
            </a:r>
          </a:p>
        </p:txBody>
      </p:sp>
      <p:sp>
        <p:nvSpPr>
          <p:cNvPr id="4" name="Title 3"/>
          <p:cNvSpPr>
            <a:spLocks noGrp="1"/>
          </p:cNvSpPr>
          <p:nvPr>
            <p:ph type="title"/>
          </p:nvPr>
        </p:nvSpPr>
        <p:spPr/>
        <p:txBody>
          <a:bodyPr/>
          <a:lstStyle/>
          <a:p>
            <a:r>
              <a:rPr lang="en-US" dirty="0"/>
              <a:t>Now Joab the son of Zeruiah realized that the king’s heart went out to Absalom</a:t>
            </a:r>
          </a:p>
        </p:txBody>
      </p:sp>
      <p:pic>
        <p:nvPicPr>
          <p:cNvPr id="6" name="Picture 5">
            <a:extLst>
              <a:ext uri="{FF2B5EF4-FFF2-40B4-BE49-F238E27FC236}">
                <a16:creationId xmlns:a16="http://schemas.microsoft.com/office/drawing/2014/main" id="{E3ABC51E-9D5E-4347-8DCA-C2A602882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9741605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rotWithShape="1">
          <a:blip r:embed="rId3">
            <a:extLst>
              <a:ext uri="{28A0092B-C50C-407E-A947-70E740481C1C}">
                <a14:useLocalDpi xmlns:a14="http://schemas.microsoft.com/office/drawing/2010/main" val="0"/>
              </a:ext>
            </a:extLst>
          </a:blip>
          <a:srcRect b="2084"/>
          <a:stretch/>
        </p:blipFill>
        <p:spPr bwMode="auto">
          <a:xfrm>
            <a:off x="2366962" y="142875"/>
            <a:ext cx="4410075" cy="6715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officer killing a fallen enemy, from the palace of Ashurbanipal at Nineveh, 648–631 BC</a:t>
            </a:r>
          </a:p>
        </p:txBody>
      </p:sp>
      <p:sp>
        <p:nvSpPr>
          <p:cNvPr id="3" name="Text Placeholder 2"/>
          <p:cNvSpPr>
            <a:spLocks noGrp="1"/>
          </p:cNvSpPr>
          <p:nvPr>
            <p:ph type="body" sz="quarter" idx="12"/>
          </p:nvPr>
        </p:nvSpPr>
        <p:spPr/>
        <p:txBody>
          <a:bodyPr/>
          <a:lstStyle/>
          <a:p>
            <a:r>
              <a:rPr lang="en-US" dirty="0"/>
              <a:t>14:16</a:t>
            </a:r>
          </a:p>
        </p:txBody>
      </p:sp>
      <p:sp>
        <p:nvSpPr>
          <p:cNvPr id="4" name="Title 3"/>
          <p:cNvSpPr>
            <a:spLocks noGrp="1"/>
          </p:cNvSpPr>
          <p:nvPr>
            <p:ph type="title"/>
          </p:nvPr>
        </p:nvSpPr>
        <p:spPr/>
        <p:txBody>
          <a:bodyPr/>
          <a:lstStyle/>
          <a:p>
            <a:r>
              <a:rPr lang="en-US" dirty="0"/>
              <a:t>Surely the king will listen and deliver his maidservant from the man who would destroy us</a:t>
            </a:r>
          </a:p>
        </p:txBody>
      </p:sp>
    </p:spTree>
    <p:extLst>
      <p:ext uri="{BB962C8B-B14F-4D97-AF65-F5344CB8AC3E}">
        <p14:creationId xmlns:p14="http://schemas.microsoft.com/office/powerpoint/2010/main" val="1505519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04 0Adds 2012\19 Museum\Rome Museums\Vatican Museum\Pio Cristiano\Fragment of sarcophagus with pastoral scene, late 3rd or early 4th c AD, tb05121758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762" y="-1"/>
            <a:ext cx="6920477"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Fragment of a sarcophagus with pastoral scene, late 3rd or early 4th centuries AD</a:t>
            </a:r>
          </a:p>
        </p:txBody>
      </p:sp>
      <p:sp>
        <p:nvSpPr>
          <p:cNvPr id="3" name="Text Placeholder 2"/>
          <p:cNvSpPr>
            <a:spLocks noGrp="1"/>
          </p:cNvSpPr>
          <p:nvPr>
            <p:ph type="body" sz="quarter" idx="12"/>
          </p:nvPr>
        </p:nvSpPr>
        <p:spPr/>
        <p:txBody>
          <a:bodyPr/>
          <a:lstStyle/>
          <a:p>
            <a:r>
              <a:rPr lang="en-US" dirty="0"/>
              <a:t>14:17</a:t>
            </a:r>
          </a:p>
        </p:txBody>
      </p:sp>
      <p:sp>
        <p:nvSpPr>
          <p:cNvPr id="4" name="Title 3"/>
          <p:cNvSpPr>
            <a:spLocks noGrp="1"/>
          </p:cNvSpPr>
          <p:nvPr>
            <p:ph type="title"/>
          </p:nvPr>
        </p:nvSpPr>
        <p:spPr/>
        <p:txBody>
          <a:bodyPr/>
          <a:lstStyle/>
          <a:p>
            <a:r>
              <a:rPr lang="en-US" dirty="0"/>
              <a:t>Let the word of my lord the king be comforting</a:t>
            </a:r>
          </a:p>
        </p:txBody>
      </p:sp>
    </p:spTree>
    <p:extLst>
      <p:ext uri="{BB962C8B-B14F-4D97-AF65-F5344CB8AC3E}">
        <p14:creationId xmlns:p14="http://schemas.microsoft.com/office/powerpoint/2010/main" val="15055192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n a cloudy day&#10;&#10;Description automatically generated">
            <a:extLst>
              <a:ext uri="{FF2B5EF4-FFF2-40B4-BE49-F238E27FC236}">
                <a16:creationId xmlns:a16="http://schemas.microsoft.com/office/drawing/2014/main" id="{9202705B-35D0-47BE-BFC1-DA515546E492}"/>
              </a:ext>
            </a:extLst>
          </p:cNvPr>
          <p:cNvPicPr>
            <a:picLocks noChangeAspect="1"/>
          </p:cNvPicPr>
          <p:nvPr/>
        </p:nvPicPr>
        <p:blipFill rotWithShape="1">
          <a:blip r:embed="rId3">
            <a:extLst>
              <a:ext uri="{28A0092B-C50C-407E-A947-70E740481C1C}">
                <a14:useLocalDpi xmlns:a14="http://schemas.microsoft.com/office/drawing/2010/main" val="0"/>
              </a:ext>
            </a:extLst>
          </a:blip>
          <a:srcRect t="251" b="251"/>
          <a:stretch/>
        </p:blipFill>
        <p:spPr>
          <a:xfrm>
            <a:off x="0" y="-1"/>
            <a:ext cx="9144000" cy="6858001"/>
          </a:xfrm>
          <a:prstGeom prst="rect">
            <a:avLst/>
          </a:prstGeom>
        </p:spPr>
      </p:pic>
      <p:sp>
        <p:nvSpPr>
          <p:cNvPr id="2" name="Text Placeholder 1"/>
          <p:cNvSpPr>
            <a:spLocks noGrp="1"/>
          </p:cNvSpPr>
          <p:nvPr>
            <p:ph type="body" sz="quarter" idx="10"/>
          </p:nvPr>
        </p:nvSpPr>
        <p:spPr/>
        <p:txBody>
          <a:bodyPr/>
          <a:lstStyle/>
          <a:p>
            <a:r>
              <a:rPr lang="en-US" dirty="0"/>
              <a:t>Statue of Michael the Archangel, from Castel Sant'Angelo in Rome</a:t>
            </a:r>
          </a:p>
        </p:txBody>
      </p:sp>
      <p:sp>
        <p:nvSpPr>
          <p:cNvPr id="3" name="Text Placeholder 2"/>
          <p:cNvSpPr>
            <a:spLocks noGrp="1"/>
          </p:cNvSpPr>
          <p:nvPr>
            <p:ph type="body" sz="quarter" idx="12"/>
          </p:nvPr>
        </p:nvSpPr>
        <p:spPr/>
        <p:txBody>
          <a:bodyPr/>
          <a:lstStyle/>
          <a:p>
            <a:r>
              <a:rPr lang="en-US" dirty="0"/>
              <a:t>14:17</a:t>
            </a:r>
          </a:p>
        </p:txBody>
      </p:sp>
      <p:sp>
        <p:nvSpPr>
          <p:cNvPr id="4" name="Title 3"/>
          <p:cNvSpPr>
            <a:spLocks noGrp="1"/>
          </p:cNvSpPr>
          <p:nvPr>
            <p:ph type="title"/>
          </p:nvPr>
        </p:nvSpPr>
        <p:spPr/>
        <p:txBody>
          <a:bodyPr/>
          <a:lstStyle/>
          <a:p>
            <a:r>
              <a:rPr lang="en-US" dirty="0"/>
              <a:t>For my lord the king is like the angel of God, discerning good and evil</a:t>
            </a:r>
          </a:p>
        </p:txBody>
      </p:sp>
    </p:spTree>
    <p:extLst>
      <p:ext uri="{BB962C8B-B14F-4D97-AF65-F5344CB8AC3E}">
        <p14:creationId xmlns:p14="http://schemas.microsoft.com/office/powerpoint/2010/main" val="21682795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04 0Adds 2012\19 Museum\Rome Museums\Naples Museum\Farnese Collection\Female deity holding mask, late 2nd c AD copy of 5th c BC original, tb0515171184.jpg"/>
          <p:cNvPicPr>
            <a:picLocks noChangeAspect="1" noChangeArrowheads="1"/>
          </p:cNvPicPr>
          <p:nvPr/>
        </p:nvPicPr>
        <p:blipFill rotWithShape="1">
          <a:blip r:embed="rId3">
            <a:extLst>
              <a:ext uri="{28A0092B-C50C-407E-A947-70E740481C1C}">
                <a14:useLocalDpi xmlns:a14="http://schemas.microsoft.com/office/drawing/2010/main" val="0"/>
              </a:ext>
            </a:extLst>
          </a:blip>
          <a:srcRect t="6542"/>
          <a:stretch/>
        </p:blipFill>
        <p:spPr bwMode="auto">
          <a:xfrm>
            <a:off x="0" y="0"/>
            <a:ext cx="9144000" cy="655478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Female holding a theatrical mask, late 2nd century AD</a:t>
            </a:r>
          </a:p>
        </p:txBody>
      </p:sp>
      <p:sp>
        <p:nvSpPr>
          <p:cNvPr id="3" name="Text Placeholder 2"/>
          <p:cNvSpPr>
            <a:spLocks noGrp="1"/>
          </p:cNvSpPr>
          <p:nvPr>
            <p:ph type="body" sz="quarter" idx="12"/>
          </p:nvPr>
        </p:nvSpPr>
        <p:spPr/>
        <p:txBody>
          <a:bodyPr/>
          <a:lstStyle/>
          <a:p>
            <a:r>
              <a:rPr lang="en-US" dirty="0"/>
              <a:t>14:18</a:t>
            </a:r>
          </a:p>
        </p:txBody>
      </p:sp>
      <p:sp>
        <p:nvSpPr>
          <p:cNvPr id="4" name="Title 3"/>
          <p:cNvSpPr>
            <a:spLocks noGrp="1"/>
          </p:cNvSpPr>
          <p:nvPr>
            <p:ph type="title"/>
          </p:nvPr>
        </p:nvSpPr>
        <p:spPr/>
        <p:txBody>
          <a:bodyPr/>
          <a:lstStyle/>
          <a:p>
            <a:r>
              <a:rPr lang="en-US" dirty="0"/>
              <a:t>Then the king said to the woman, “Please do not hide anything from me”</a:t>
            </a:r>
          </a:p>
        </p:txBody>
      </p:sp>
    </p:spTree>
    <p:extLst>
      <p:ext uri="{BB962C8B-B14F-4D97-AF65-F5344CB8AC3E}">
        <p14:creationId xmlns:p14="http://schemas.microsoft.com/office/powerpoint/2010/main" val="15055192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“Joab Street” sign in </a:t>
            </a:r>
            <a:r>
              <a:rPr lang="en-US" dirty="0" err="1"/>
              <a:t>Bnei</a:t>
            </a:r>
            <a:r>
              <a:rPr lang="en-US" dirty="0"/>
              <a:t> </a:t>
            </a:r>
            <a:r>
              <a:rPr lang="en-US" dirty="0" err="1"/>
              <a:t>Brak</a:t>
            </a:r>
            <a:endParaRPr lang="en-US" dirty="0"/>
          </a:p>
        </p:txBody>
      </p:sp>
      <p:sp>
        <p:nvSpPr>
          <p:cNvPr id="3" name="Text Placeholder 2"/>
          <p:cNvSpPr>
            <a:spLocks noGrp="1"/>
          </p:cNvSpPr>
          <p:nvPr>
            <p:ph type="body" sz="quarter" idx="12"/>
          </p:nvPr>
        </p:nvSpPr>
        <p:spPr/>
        <p:txBody>
          <a:bodyPr/>
          <a:lstStyle/>
          <a:p>
            <a:r>
              <a:rPr lang="en-US" dirty="0"/>
              <a:t>14:19</a:t>
            </a:r>
          </a:p>
        </p:txBody>
      </p:sp>
      <p:sp>
        <p:nvSpPr>
          <p:cNvPr id="4" name="Title 3"/>
          <p:cNvSpPr>
            <a:spLocks noGrp="1"/>
          </p:cNvSpPr>
          <p:nvPr>
            <p:ph type="title"/>
          </p:nvPr>
        </p:nvSpPr>
        <p:spPr/>
        <p:txBody>
          <a:bodyPr/>
          <a:lstStyle/>
          <a:p>
            <a:r>
              <a:rPr lang="en-US" dirty="0"/>
              <a:t>So the king said, “Is the hand of Joab with you in all this?”</a:t>
            </a:r>
          </a:p>
        </p:txBody>
      </p:sp>
      <p:pic>
        <p:nvPicPr>
          <p:cNvPr id="5" name="Picture 4" descr="Joab street sign in Bene Berak, tb06280739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5954832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tone&#10;&#10;Description automatically generated">
            <a:extLst>
              <a:ext uri="{FF2B5EF4-FFF2-40B4-BE49-F238E27FC236}">
                <a16:creationId xmlns:a16="http://schemas.microsoft.com/office/drawing/2014/main" id="{3CDB4746-4061-4E68-B12E-4C1CC91F4E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0"/>
            <a:ext cx="9144000" cy="6492240"/>
          </a:xfrm>
          <a:prstGeom prst="rect">
            <a:avLst/>
          </a:prstGeom>
        </p:spPr>
      </p:pic>
      <p:sp>
        <p:nvSpPr>
          <p:cNvPr id="2" name="Text Placeholder 1"/>
          <p:cNvSpPr>
            <a:spLocks noGrp="1"/>
          </p:cNvSpPr>
          <p:nvPr>
            <p:ph type="body" sz="quarter" idx="10"/>
          </p:nvPr>
        </p:nvSpPr>
        <p:spPr/>
        <p:txBody>
          <a:bodyPr/>
          <a:lstStyle/>
          <a:p>
            <a:r>
              <a:rPr lang="en-US" dirty="0"/>
              <a:t>Young man and elderly woman depicted on Roman funerary relief, circa AD 140–50</a:t>
            </a:r>
          </a:p>
        </p:txBody>
      </p:sp>
      <p:sp>
        <p:nvSpPr>
          <p:cNvPr id="3" name="Text Placeholder 2"/>
          <p:cNvSpPr>
            <a:spLocks noGrp="1"/>
          </p:cNvSpPr>
          <p:nvPr>
            <p:ph type="body" sz="quarter" idx="12"/>
          </p:nvPr>
        </p:nvSpPr>
        <p:spPr/>
        <p:txBody>
          <a:bodyPr/>
          <a:lstStyle/>
          <a:p>
            <a:r>
              <a:rPr lang="en-US" dirty="0"/>
              <a:t>14:19</a:t>
            </a:r>
          </a:p>
        </p:txBody>
      </p:sp>
      <p:sp>
        <p:nvSpPr>
          <p:cNvPr id="4" name="Title 3"/>
          <p:cNvSpPr>
            <a:spLocks noGrp="1"/>
          </p:cNvSpPr>
          <p:nvPr>
            <p:ph type="title"/>
          </p:nvPr>
        </p:nvSpPr>
        <p:spPr/>
        <p:txBody>
          <a:bodyPr/>
          <a:lstStyle/>
          <a:p>
            <a:r>
              <a:rPr lang="en-US" dirty="0"/>
              <a:t>The woman answered . . . “It was indeed your servant Joab who commanded me”</a:t>
            </a:r>
          </a:p>
        </p:txBody>
      </p:sp>
    </p:spTree>
    <p:extLst>
      <p:ext uri="{BB962C8B-B14F-4D97-AF65-F5344CB8AC3E}">
        <p14:creationId xmlns:p14="http://schemas.microsoft.com/office/powerpoint/2010/main" val="10893823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PCB size\Public domain or CC-pcb\Public2-pcb\Statue of an angel, wiki122520061457.jpg"/>
          <p:cNvPicPr>
            <a:picLocks noChangeAspect="1" noChangeArrowheads="1"/>
          </p:cNvPicPr>
          <p:nvPr/>
        </p:nvPicPr>
        <p:blipFill rotWithShape="1">
          <a:blip r:embed="rId3">
            <a:extLst>
              <a:ext uri="{28A0092B-C50C-407E-A947-70E740481C1C}">
                <a14:useLocalDpi xmlns:a14="http://schemas.microsoft.com/office/drawing/2010/main" val="0"/>
              </a:ext>
            </a:extLst>
          </a:blip>
          <a:srcRect b="14286"/>
          <a:stretch/>
        </p:blipFill>
        <p:spPr bwMode="auto">
          <a:xfrm>
            <a:off x="1795959" y="0"/>
            <a:ext cx="555208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an angel</a:t>
            </a:r>
          </a:p>
        </p:txBody>
      </p:sp>
      <p:sp>
        <p:nvSpPr>
          <p:cNvPr id="3" name="Text Placeholder 2"/>
          <p:cNvSpPr>
            <a:spLocks noGrp="1"/>
          </p:cNvSpPr>
          <p:nvPr>
            <p:ph type="body" sz="quarter" idx="12"/>
          </p:nvPr>
        </p:nvSpPr>
        <p:spPr/>
        <p:txBody>
          <a:bodyPr/>
          <a:lstStyle/>
          <a:p>
            <a:r>
              <a:rPr lang="en-US" dirty="0"/>
              <a:t>14:20</a:t>
            </a:r>
          </a:p>
        </p:txBody>
      </p:sp>
      <p:sp>
        <p:nvSpPr>
          <p:cNvPr id="4" name="Title 3"/>
          <p:cNvSpPr>
            <a:spLocks noGrp="1"/>
          </p:cNvSpPr>
          <p:nvPr>
            <p:ph type="title"/>
          </p:nvPr>
        </p:nvSpPr>
        <p:spPr/>
        <p:txBody>
          <a:bodyPr/>
          <a:lstStyle/>
          <a:p>
            <a:r>
              <a:rPr lang="en-US" dirty="0"/>
              <a:t>But my lord is wise, like the wisdom of the angel of God, to know all that is in the earth</a:t>
            </a:r>
          </a:p>
        </p:txBody>
      </p:sp>
    </p:spTree>
    <p:extLst>
      <p:ext uri="{BB962C8B-B14F-4D97-AF65-F5344CB8AC3E}">
        <p14:creationId xmlns:p14="http://schemas.microsoft.com/office/powerpoint/2010/main" val="15055192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“Absalom Pillar” sign in Jerusalem</a:t>
            </a:r>
          </a:p>
        </p:txBody>
      </p:sp>
      <p:sp>
        <p:nvSpPr>
          <p:cNvPr id="3" name="Text Placeholder 2"/>
          <p:cNvSpPr>
            <a:spLocks noGrp="1"/>
          </p:cNvSpPr>
          <p:nvPr>
            <p:ph type="body" sz="quarter" idx="12"/>
          </p:nvPr>
        </p:nvSpPr>
        <p:spPr/>
        <p:txBody>
          <a:bodyPr/>
          <a:lstStyle/>
          <a:p>
            <a:r>
              <a:rPr lang="en-US" dirty="0"/>
              <a:t>14:21</a:t>
            </a:r>
          </a:p>
        </p:txBody>
      </p:sp>
      <p:sp>
        <p:nvSpPr>
          <p:cNvPr id="4" name="Title 3"/>
          <p:cNvSpPr>
            <a:spLocks noGrp="1"/>
          </p:cNvSpPr>
          <p:nvPr>
            <p:ph type="title"/>
          </p:nvPr>
        </p:nvSpPr>
        <p:spPr/>
        <p:txBody>
          <a:bodyPr/>
          <a:lstStyle/>
          <a:p>
            <a:r>
              <a:rPr lang="en-US" dirty="0"/>
              <a:t>David said, “I will surely do this thing; go therefore, bring the young man Absalom back”</a:t>
            </a:r>
          </a:p>
        </p:txBody>
      </p:sp>
      <p:pic>
        <p:nvPicPr>
          <p:cNvPr id="5" name="Picture 4" descr="Absalom Pillar sign in Jerusalem, tb051908137-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8474045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0B822894-2677-423D-9CAC-3094E7FDB9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6830"/>
            <a:ext cx="9144000" cy="6510528"/>
          </a:xfrm>
          <a:prstGeom prst="rect">
            <a:avLst/>
          </a:prstGeom>
        </p:spPr>
      </p:pic>
      <p:sp>
        <p:nvSpPr>
          <p:cNvPr id="2" name="Text Placeholder 1"/>
          <p:cNvSpPr>
            <a:spLocks noGrp="1"/>
          </p:cNvSpPr>
          <p:nvPr>
            <p:ph type="body" sz="quarter" idx="10"/>
          </p:nvPr>
        </p:nvSpPr>
        <p:spPr/>
        <p:txBody>
          <a:bodyPr/>
          <a:lstStyle/>
          <a:p>
            <a:r>
              <a:rPr lang="en-US" dirty="0"/>
              <a:t>Bowing courtiers kissing the ground, from Tell el-Amarna, reign of Akhenaten, 14th century BC</a:t>
            </a:r>
          </a:p>
        </p:txBody>
      </p:sp>
      <p:sp>
        <p:nvSpPr>
          <p:cNvPr id="3" name="Text Placeholder 2"/>
          <p:cNvSpPr>
            <a:spLocks noGrp="1"/>
          </p:cNvSpPr>
          <p:nvPr>
            <p:ph type="body" sz="quarter" idx="12"/>
          </p:nvPr>
        </p:nvSpPr>
        <p:spPr/>
        <p:txBody>
          <a:bodyPr/>
          <a:lstStyle/>
          <a:p>
            <a:r>
              <a:rPr lang="en-US" dirty="0"/>
              <a:t>14:22</a:t>
            </a:r>
          </a:p>
        </p:txBody>
      </p:sp>
      <p:sp>
        <p:nvSpPr>
          <p:cNvPr id="4" name="Title 3"/>
          <p:cNvSpPr>
            <a:spLocks noGrp="1"/>
          </p:cNvSpPr>
          <p:nvPr>
            <p:ph type="title"/>
          </p:nvPr>
        </p:nvSpPr>
        <p:spPr/>
        <p:txBody>
          <a:bodyPr/>
          <a:lstStyle/>
          <a:p>
            <a:r>
              <a:rPr lang="en-US" dirty="0"/>
              <a:t>Then Joab fell to the ground on his face, bowing low, and blessed the king</a:t>
            </a:r>
          </a:p>
        </p:txBody>
      </p:sp>
    </p:spTree>
    <p:extLst>
      <p:ext uri="{BB962C8B-B14F-4D97-AF65-F5344CB8AC3E}">
        <p14:creationId xmlns:p14="http://schemas.microsoft.com/office/powerpoint/2010/main" val="10891340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9342"/>
            <a:ext cx="9144000" cy="6849239"/>
            <a:chOff x="0" y="9342"/>
            <a:chExt cx="9144000" cy="6849239"/>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342"/>
              <a:ext cx="9144000" cy="6849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a:extLst>
                <a:ext uri="{FF2B5EF4-FFF2-40B4-BE49-F238E27FC236}">
                  <a16:creationId xmlns:a16="http://schemas.microsoft.com/office/drawing/2014/main" id="{1281777D-4CF9-47D2-BE98-46C779E9B866}"/>
                </a:ext>
              </a:extLst>
            </p:cNvPr>
            <p:cNvSpPr/>
            <p:nvPr/>
          </p:nvSpPr>
          <p:spPr>
            <a:xfrm>
              <a:off x="3368115" y="1859945"/>
              <a:ext cx="848285" cy="315722"/>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Text Box 12"/>
            <p:cNvSpPr txBox="1">
              <a:spLocks noChangeArrowheads="1"/>
            </p:cNvSpPr>
            <p:nvPr/>
          </p:nvSpPr>
          <p:spPr bwMode="auto">
            <a:xfrm>
              <a:off x="3974018" y="3159157"/>
              <a:ext cx="832279" cy="284693"/>
            </a:xfrm>
            <a:prstGeom prst="rect">
              <a:avLst/>
            </a:prstGeom>
            <a:noFill/>
            <a:ln w="9525">
              <a:noFill/>
              <a:miter lim="800000"/>
              <a:headEnd/>
              <a:tailEnd/>
            </a:ln>
            <a:effectLst>
              <a:glow rad="127000">
                <a:srgbClr val="FEFFFF"/>
              </a:glow>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1250" b="1" i="1" kern="0" dirty="0">
                  <a:effectLst>
                    <a:glow rad="50800">
                      <a:schemeClr val="tx1">
                        <a:alpha val="80000"/>
                      </a:schemeClr>
                    </a:glow>
                  </a:effectLst>
                </a:rPr>
                <a:t>Tel </a:t>
              </a:r>
              <a:r>
                <a:rPr lang="en-US" sz="1250" b="1" i="1" kern="0" dirty="0" err="1">
                  <a:effectLst>
                    <a:glow rad="50800">
                      <a:schemeClr val="tx1">
                        <a:alpha val="80000"/>
                      </a:schemeClr>
                    </a:glow>
                  </a:effectLst>
                </a:rPr>
                <a:t>Hadar</a:t>
              </a:r>
              <a:endParaRPr kumimoji="0" lang="en-US" sz="1250" b="1" i="1" u="none" strike="noStrike" kern="0" cap="none" spc="0" normalizeH="0" baseline="0" noProof="0" dirty="0">
                <a:ln>
                  <a:noFill/>
                </a:ln>
                <a:effectLst>
                  <a:glow rad="50800">
                    <a:schemeClr val="tx1">
                      <a:alpha val="80000"/>
                    </a:schemeClr>
                  </a:glow>
                </a:effectLst>
                <a:uLnTx/>
                <a:uFillTx/>
              </a:endParaRPr>
            </a:p>
          </p:txBody>
        </p:sp>
        <p:sp>
          <p:nvSpPr>
            <p:cNvPr id="9" name="Text Box 12"/>
            <p:cNvSpPr txBox="1">
              <a:spLocks noChangeArrowheads="1"/>
            </p:cNvSpPr>
            <p:nvPr/>
          </p:nvSpPr>
          <p:spPr bwMode="auto">
            <a:xfrm>
              <a:off x="4572000" y="2397063"/>
              <a:ext cx="1225015" cy="461665"/>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2400" i="1" kern="0" dirty="0">
                  <a:solidFill>
                    <a:srgbClr val="FEFF00"/>
                  </a:solidFill>
                  <a:effectLst>
                    <a:glow rad="76200">
                      <a:srgbClr val="000000">
                        <a:alpha val="60000"/>
                      </a:srgbClr>
                    </a:glow>
                  </a:effectLst>
                </a:rPr>
                <a:t>GESHUR</a:t>
              </a:r>
              <a:endParaRPr kumimoji="0" lang="en-US" sz="2400" b="0" i="1" u="none" strike="noStrike" kern="0" cap="none" spc="0" normalizeH="0" baseline="0" noProof="0" dirty="0">
                <a:ln>
                  <a:noFill/>
                </a:ln>
                <a:solidFill>
                  <a:srgbClr val="FEFF00"/>
                </a:solidFill>
                <a:effectLst>
                  <a:glow rad="76200">
                    <a:srgbClr val="000000">
                      <a:alpha val="60000"/>
                    </a:srgbClr>
                  </a:glow>
                </a:effectLst>
                <a:uLnTx/>
                <a:uFillTx/>
              </a:endParaRPr>
            </a:p>
          </p:txBody>
        </p:sp>
        <p:sp>
          <p:nvSpPr>
            <p:cNvPr id="5" name="Oval 4"/>
            <p:cNvSpPr/>
            <p:nvPr/>
          </p:nvSpPr>
          <p:spPr>
            <a:xfrm>
              <a:off x="3974018" y="3308510"/>
              <a:ext cx="73152" cy="73152"/>
            </a:xfrm>
            <a:prstGeom prst="ellipse">
              <a:avLst/>
            </a:prstGeom>
            <a:solidFill>
              <a:srgbClr val="FEFFFF"/>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281777D-4CF9-47D2-BE98-46C779E9B866}"/>
                </a:ext>
              </a:extLst>
            </p:cNvPr>
            <p:cNvSpPr/>
            <p:nvPr/>
          </p:nvSpPr>
          <p:spPr>
            <a:xfrm>
              <a:off x="3853558" y="3158683"/>
              <a:ext cx="977522" cy="315722"/>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2"/>
            <p:cNvSpPr txBox="1">
              <a:spLocks noChangeArrowheads="1"/>
            </p:cNvSpPr>
            <p:nvPr/>
          </p:nvSpPr>
          <p:spPr bwMode="auto">
            <a:xfrm>
              <a:off x="3512464" y="1879616"/>
              <a:ext cx="595035" cy="284693"/>
            </a:xfrm>
            <a:prstGeom prst="rect">
              <a:avLst/>
            </a:prstGeom>
            <a:noFill/>
            <a:ln w="9525">
              <a:noFill/>
              <a:miter lim="800000"/>
              <a:headEnd/>
              <a:tailEnd/>
            </a:ln>
            <a:effectLst>
              <a:glow rad="127000">
                <a:srgbClr val="FEFFFF"/>
              </a:glow>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1250" b="1" i="1" kern="0" dirty="0">
                  <a:effectLst>
                    <a:glow rad="50800">
                      <a:schemeClr val="tx1">
                        <a:alpha val="80000"/>
                      </a:schemeClr>
                    </a:glow>
                  </a:effectLst>
                </a:rPr>
                <a:t>et Tell</a:t>
              </a:r>
              <a:endParaRPr kumimoji="0" lang="en-US" sz="1250" b="1" i="1" u="none" strike="noStrike" kern="0" cap="none" spc="0" normalizeH="0" baseline="0" noProof="0" dirty="0">
                <a:ln>
                  <a:noFill/>
                </a:ln>
                <a:effectLst>
                  <a:glow rad="50800">
                    <a:schemeClr val="tx1">
                      <a:alpha val="80000"/>
                    </a:schemeClr>
                  </a:glow>
                </a:effectLst>
                <a:uLnTx/>
                <a:uFillTx/>
              </a:endParaRPr>
            </a:p>
          </p:txBody>
        </p:sp>
        <p:sp>
          <p:nvSpPr>
            <p:cNvPr id="13" name="Oval 12"/>
            <p:cNvSpPr/>
            <p:nvPr/>
          </p:nvSpPr>
          <p:spPr>
            <a:xfrm>
              <a:off x="3498175" y="1985386"/>
              <a:ext cx="73152" cy="73152"/>
            </a:xfrm>
            <a:prstGeom prst="ellipse">
              <a:avLst/>
            </a:prstGeom>
            <a:solidFill>
              <a:srgbClr val="FEFFFF"/>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Box 12"/>
            <p:cNvSpPr txBox="1">
              <a:spLocks noChangeArrowheads="1"/>
            </p:cNvSpPr>
            <p:nvPr/>
          </p:nvSpPr>
          <p:spPr bwMode="auto">
            <a:xfrm>
              <a:off x="3327718" y="4858417"/>
              <a:ext cx="718466" cy="284693"/>
            </a:xfrm>
            <a:prstGeom prst="rect">
              <a:avLst/>
            </a:prstGeom>
            <a:noFill/>
            <a:ln w="9525">
              <a:noFill/>
              <a:miter lim="800000"/>
              <a:headEnd/>
              <a:tailEnd/>
            </a:ln>
            <a:effectLst>
              <a:glow rad="127000">
                <a:srgbClr val="FEFFFF"/>
              </a:glow>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1250" b="1" i="1" kern="0" spc="80" dirty="0" err="1">
                  <a:effectLst>
                    <a:glow rad="50800">
                      <a:schemeClr val="tx1">
                        <a:alpha val="80000"/>
                      </a:schemeClr>
                    </a:glow>
                  </a:effectLst>
                </a:rPr>
                <a:t>En</a:t>
              </a:r>
              <a:r>
                <a:rPr lang="en-US" sz="1250" b="1" i="1" kern="0" spc="80" dirty="0">
                  <a:effectLst>
                    <a:glow rad="50800">
                      <a:schemeClr val="tx1">
                        <a:alpha val="80000"/>
                      </a:schemeClr>
                    </a:glow>
                  </a:effectLst>
                </a:rPr>
                <a:t> </a:t>
              </a:r>
              <a:r>
                <a:rPr lang="en-US" sz="1250" b="1" i="1" kern="0" spc="80" dirty="0" err="1">
                  <a:effectLst>
                    <a:glow rad="50800">
                      <a:schemeClr val="tx1">
                        <a:alpha val="80000"/>
                      </a:schemeClr>
                    </a:glow>
                  </a:effectLst>
                </a:rPr>
                <a:t>Gev</a:t>
              </a:r>
              <a:endParaRPr kumimoji="0" lang="en-US" sz="1250" b="1" i="1" u="none" strike="noStrike" kern="0" cap="none" spc="80" normalizeH="0" noProof="0" dirty="0">
                <a:ln>
                  <a:noFill/>
                </a:ln>
                <a:effectLst>
                  <a:glow rad="50800">
                    <a:schemeClr val="tx1">
                      <a:alpha val="80000"/>
                    </a:schemeClr>
                  </a:glow>
                </a:effectLst>
                <a:uLnTx/>
                <a:uFillTx/>
              </a:endParaRPr>
            </a:p>
          </p:txBody>
        </p:sp>
        <p:sp>
          <p:nvSpPr>
            <p:cNvPr id="16" name="Oval 15"/>
            <p:cNvSpPr/>
            <p:nvPr/>
          </p:nvSpPr>
          <p:spPr>
            <a:xfrm>
              <a:off x="3762058" y="4885850"/>
              <a:ext cx="73152" cy="73152"/>
            </a:xfrm>
            <a:prstGeom prst="ellipse">
              <a:avLst/>
            </a:prstGeom>
            <a:solidFill>
              <a:srgbClr val="FEFFFF"/>
            </a:solidFill>
            <a:ln w="9525">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281777D-4CF9-47D2-BE98-46C779E9B866}"/>
                </a:ext>
              </a:extLst>
            </p:cNvPr>
            <p:cNvSpPr/>
            <p:nvPr/>
          </p:nvSpPr>
          <p:spPr>
            <a:xfrm>
              <a:off x="3268218" y="4835083"/>
              <a:ext cx="778952" cy="315722"/>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grpSp>
      <p:pic>
        <p:nvPicPr>
          <p:cNvPr id="20" name="Picture 19" descr="A picture containing text, map&#10;&#10;Description automatically generated">
            <a:extLst>
              <a:ext uri="{FF2B5EF4-FFF2-40B4-BE49-F238E27FC236}">
                <a16:creationId xmlns:a16="http://schemas.microsoft.com/office/drawing/2014/main" id="{F4DBB11C-D4E9-427F-9949-BCF4B7F1B0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Map showing the region of Geshur</a:t>
            </a:r>
          </a:p>
        </p:txBody>
      </p:sp>
      <p:sp>
        <p:nvSpPr>
          <p:cNvPr id="3" name="Text Placeholder 2"/>
          <p:cNvSpPr>
            <a:spLocks noGrp="1"/>
          </p:cNvSpPr>
          <p:nvPr>
            <p:ph type="body" sz="quarter" idx="12"/>
          </p:nvPr>
        </p:nvSpPr>
        <p:spPr/>
        <p:txBody>
          <a:bodyPr/>
          <a:lstStyle/>
          <a:p>
            <a:r>
              <a:rPr lang="en-US" dirty="0"/>
              <a:t>14:23</a:t>
            </a:r>
          </a:p>
        </p:txBody>
      </p:sp>
      <p:sp>
        <p:nvSpPr>
          <p:cNvPr id="4" name="Title 3"/>
          <p:cNvSpPr>
            <a:spLocks noGrp="1"/>
          </p:cNvSpPr>
          <p:nvPr>
            <p:ph type="title"/>
          </p:nvPr>
        </p:nvSpPr>
        <p:spPr/>
        <p:txBody>
          <a:bodyPr/>
          <a:lstStyle/>
          <a:p>
            <a:r>
              <a:rPr lang="en-US" dirty="0"/>
              <a:t>So Joab arose and went to </a:t>
            </a:r>
            <a:r>
              <a:rPr lang="en-US" dirty="0" err="1"/>
              <a:t>Geshur</a:t>
            </a:r>
            <a:endParaRPr lang="en-US" dirty="0"/>
          </a:p>
        </p:txBody>
      </p:sp>
    </p:spTree>
    <p:extLst>
      <p:ext uri="{BB962C8B-B14F-4D97-AF65-F5344CB8AC3E}">
        <p14:creationId xmlns:p14="http://schemas.microsoft.com/office/powerpoint/2010/main" val="2809498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p&#10;&#10;Description automatically generated">
            <a:extLst>
              <a:ext uri="{FF2B5EF4-FFF2-40B4-BE49-F238E27FC236}">
                <a16:creationId xmlns:a16="http://schemas.microsoft.com/office/drawing/2014/main" id="{0A05418F-F6E6-4590-9FC0-CCE024ACC8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4037"/>
            <a:ext cx="9144000" cy="6656832"/>
          </a:xfrm>
          <a:prstGeom prst="rect">
            <a:avLst/>
          </a:prstGeom>
        </p:spPr>
      </p:pic>
      <p:sp>
        <p:nvSpPr>
          <p:cNvPr id="2" name="Text Placeholder 1"/>
          <p:cNvSpPr>
            <a:spLocks noGrp="1"/>
          </p:cNvSpPr>
          <p:nvPr>
            <p:ph type="body" sz="quarter" idx="10"/>
          </p:nvPr>
        </p:nvSpPr>
        <p:spPr/>
        <p:txBody>
          <a:bodyPr/>
          <a:lstStyle/>
          <a:p>
            <a:r>
              <a:rPr lang="en-US" dirty="0"/>
              <a:t>Map of the hill country of Judah, with Jerusalem and Tekoa</a:t>
            </a:r>
          </a:p>
        </p:txBody>
      </p:sp>
      <p:sp>
        <p:nvSpPr>
          <p:cNvPr id="3" name="Text Placeholder 2"/>
          <p:cNvSpPr>
            <a:spLocks noGrp="1"/>
          </p:cNvSpPr>
          <p:nvPr>
            <p:ph type="body" sz="quarter" idx="12"/>
          </p:nvPr>
        </p:nvSpPr>
        <p:spPr/>
        <p:txBody>
          <a:bodyPr/>
          <a:lstStyle/>
          <a:p>
            <a:r>
              <a:rPr lang="en-US" dirty="0"/>
              <a:t>14:2</a:t>
            </a:r>
          </a:p>
        </p:txBody>
      </p:sp>
      <p:sp>
        <p:nvSpPr>
          <p:cNvPr id="4" name="Title 3"/>
          <p:cNvSpPr>
            <a:spLocks noGrp="1"/>
          </p:cNvSpPr>
          <p:nvPr>
            <p:ph type="title"/>
          </p:nvPr>
        </p:nvSpPr>
        <p:spPr/>
        <p:txBody>
          <a:bodyPr/>
          <a:lstStyle/>
          <a:p>
            <a:r>
              <a:rPr lang="en-US" dirty="0"/>
              <a:t>So Joab sent to Tekoa and summoned a wise woman from there</a:t>
            </a:r>
          </a:p>
        </p:txBody>
      </p:sp>
      <p:sp>
        <p:nvSpPr>
          <p:cNvPr id="7" name="Oval 6">
            <a:extLst>
              <a:ext uri="{FF2B5EF4-FFF2-40B4-BE49-F238E27FC236}">
                <a16:creationId xmlns:a16="http://schemas.microsoft.com/office/drawing/2014/main" id="{1281777D-4CF9-47D2-BE98-46C779E9B866}"/>
              </a:ext>
            </a:extLst>
          </p:cNvPr>
          <p:cNvSpPr/>
          <p:nvPr/>
        </p:nvSpPr>
        <p:spPr>
          <a:xfrm>
            <a:off x="3522344" y="4572951"/>
            <a:ext cx="952500" cy="371480"/>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Oval 7">
            <a:extLst>
              <a:ext uri="{FF2B5EF4-FFF2-40B4-BE49-F238E27FC236}">
                <a16:creationId xmlns:a16="http://schemas.microsoft.com/office/drawing/2014/main" id="{1281777D-4CF9-47D2-BE98-46C779E9B866}"/>
              </a:ext>
            </a:extLst>
          </p:cNvPr>
          <p:cNvSpPr/>
          <p:nvPr/>
        </p:nvSpPr>
        <p:spPr>
          <a:xfrm>
            <a:off x="3857624" y="2347910"/>
            <a:ext cx="1384936" cy="471489"/>
          </a:xfrm>
          <a:prstGeom prst="ellipse">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9155391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0EB22072-3038-431F-A4EC-A6AF02696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Plain of Bethsaida (aerial view from the west)</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Tree>
    <p:extLst>
      <p:ext uri="{BB962C8B-B14F-4D97-AF65-F5344CB8AC3E}">
        <p14:creationId xmlns:p14="http://schemas.microsoft.com/office/powerpoint/2010/main" val="2582625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view of a mountain&#10;&#10;Description automatically generated">
            <a:extLst>
              <a:ext uri="{FF2B5EF4-FFF2-40B4-BE49-F238E27FC236}">
                <a16:creationId xmlns:a16="http://schemas.microsoft.com/office/drawing/2014/main" id="{C5473715-5E7D-421D-8F32-254326C1D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Plain of Bethsaida (aerial view from the west)</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
        <p:nvSpPr>
          <p:cNvPr id="7" name="Text Box 12"/>
          <p:cNvSpPr txBox="1">
            <a:spLocks noChangeArrowheads="1"/>
          </p:cNvSpPr>
          <p:nvPr/>
        </p:nvSpPr>
        <p:spPr bwMode="auto">
          <a:xfrm>
            <a:off x="5603210" y="1589818"/>
            <a:ext cx="1184940"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Tel </a:t>
            </a:r>
            <a:r>
              <a:rPr lang="en-US" kern="0" dirty="0" err="1">
                <a:solidFill>
                  <a:srgbClr val="FFFFFF"/>
                </a:solidFill>
                <a:effectLst>
                  <a:glow rad="76200">
                    <a:srgbClr val="000000">
                      <a:alpha val="60000"/>
                    </a:srgbClr>
                  </a:glow>
                </a:effectLst>
              </a:rPr>
              <a:t>Hadar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9" name="Text Box 12"/>
          <p:cNvSpPr txBox="1">
            <a:spLocks noChangeArrowheads="1"/>
          </p:cNvSpPr>
          <p:nvPr/>
        </p:nvSpPr>
        <p:spPr bwMode="auto">
          <a:xfrm>
            <a:off x="287039" y="1661937"/>
            <a:ext cx="849913"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noProof="0" dirty="0">
                <a:solidFill>
                  <a:srgbClr val="FFFFFF"/>
                </a:solidFill>
                <a:effectLst>
                  <a:glow rad="76200">
                    <a:srgbClr val="000000">
                      <a:alpha val="60000"/>
                    </a:srgbClr>
                  </a:glow>
                </a:effectLst>
              </a:rPr>
              <a:t>et-Tell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cxnSp>
        <p:nvCxnSpPr>
          <p:cNvPr id="6" name="Straight Arrow Connector 5"/>
          <p:cNvCxnSpPr/>
          <p:nvPr/>
        </p:nvCxnSpPr>
        <p:spPr>
          <a:xfrm flipH="1">
            <a:off x="371475" y="2062047"/>
            <a:ext cx="250228" cy="70491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12" name="Straight Arrow Connector 11"/>
          <p:cNvCxnSpPr/>
          <p:nvPr/>
        </p:nvCxnSpPr>
        <p:spPr>
          <a:xfrm>
            <a:off x="6271222" y="1989928"/>
            <a:ext cx="209550" cy="509562"/>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30979381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thsaida aerial from northeast, tbs114040011.jpg"/>
          <p:cNvPicPr>
            <a:picLocks noChangeAspect="1"/>
          </p:cNvPicPr>
          <p:nvPr/>
        </p:nvPicPr>
        <p:blipFill rotWithShape="1">
          <a:blip r:embed="rId3">
            <a:extLst>
              <a:ext uri="{28A0092B-C50C-407E-A947-70E740481C1C}">
                <a14:useLocalDpi xmlns:a14="http://schemas.microsoft.com/office/drawing/2010/main" val="0"/>
              </a:ext>
            </a:extLst>
          </a:blip>
          <a:srcRect t="1186"/>
          <a:stretch/>
        </p:blipFill>
        <p:spPr>
          <a:xfrm>
            <a:off x="0" y="-1"/>
            <a:ext cx="9144000" cy="6858001"/>
          </a:xfrm>
          <a:prstGeom prst="rect">
            <a:avLst/>
          </a:prstGeom>
        </p:spPr>
      </p:pic>
      <p:sp>
        <p:nvSpPr>
          <p:cNvPr id="2" name="Text Placeholder 1"/>
          <p:cNvSpPr>
            <a:spLocks noGrp="1"/>
          </p:cNvSpPr>
          <p:nvPr>
            <p:ph type="body" sz="quarter" idx="10"/>
          </p:nvPr>
        </p:nvSpPr>
        <p:spPr/>
        <p:txBody>
          <a:bodyPr/>
          <a:lstStyle/>
          <a:p>
            <a:r>
              <a:rPr lang="en-US" dirty="0"/>
              <a:t>et-Tell, ancient city of Geshur (aerial view from the northeast)</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Tree>
    <p:extLst>
      <p:ext uri="{BB962C8B-B14F-4D97-AF65-F5344CB8AC3E}">
        <p14:creationId xmlns:p14="http://schemas.microsoft.com/office/powerpoint/2010/main" val="37390861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courtyard outside inner city gate at et-Tell, ancient city of Geshur</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pic>
        <p:nvPicPr>
          <p:cNvPr id="9218" name="Picture 2" descr="C:\Users\Kris\Documents\Bolen\04 0Adds 2012\01 Galilee\Bethsaida\Bethsaida Iron Age courtyard outside inner city gate, adr130506145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100"/>
                    </a14:imgEffect>
                    <a14:imgEffect>
                      <a14:brightnessContrast bright="10000"/>
                    </a14:imgEffect>
                  </a14:imgLayer>
                </a14:imgProps>
              </a:ext>
              <a:ext uri="{28A0092B-C50C-407E-A947-70E740481C1C}">
                <a14:useLocalDpi xmlns:a14="http://schemas.microsoft.com/office/drawing/2010/main" val="0"/>
              </a:ext>
            </a:extLst>
          </a:blip>
          <a:srcRect r="1271"/>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86569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inner city gate complex at et-Tell</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pic>
        <p:nvPicPr>
          <p:cNvPr id="10242" name="Picture 2" descr="C:\Users\Kris\Documents\Bolen\04 0Adds 2012\01 Galilee\Bethsaida\Bethsaida Iron Age inner city gate complex, adr1305061453.jpg"/>
          <p:cNvPicPr>
            <a:picLocks noChangeAspect="1" noChangeArrowheads="1"/>
          </p:cNvPicPr>
          <p:nvPr/>
        </p:nvPicPr>
        <p:blipFill rotWithShape="1">
          <a:blip r:embed="rId3">
            <a:extLst>
              <a:ext uri="{28A0092B-C50C-407E-A947-70E740481C1C}">
                <a14:useLocalDpi xmlns:a14="http://schemas.microsoft.com/office/drawing/2010/main" val="0"/>
              </a:ext>
            </a:extLst>
          </a:blip>
          <a:srcRect l="1271"/>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1543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7DBC12F-1924-4B1F-8A03-29039945DE46}"/>
              </a:ext>
            </a:extLst>
          </p:cNvPr>
          <p:cNvGrpSpPr/>
          <p:nvPr/>
        </p:nvGrpSpPr>
        <p:grpSpPr>
          <a:xfrm>
            <a:off x="0" y="0"/>
            <a:ext cx="9144000" cy="6858000"/>
            <a:chOff x="0" y="0"/>
            <a:chExt cx="9144000" cy="6858000"/>
          </a:xfrm>
        </p:grpSpPr>
        <p:sp>
          <p:nvSpPr>
            <p:cNvPr id="2053" name="Rectangle 2052"/>
            <p:cNvSpPr/>
            <p:nvPr/>
          </p:nvSpPr>
          <p:spPr>
            <a:xfrm>
              <a:off x="0" y="0"/>
              <a:ext cx="9144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048" name="Group 2047"/>
            <p:cNvGrpSpPr/>
            <p:nvPr/>
          </p:nvGrpSpPr>
          <p:grpSpPr>
            <a:xfrm>
              <a:off x="508866" y="3370404"/>
              <a:ext cx="230238" cy="811999"/>
              <a:chOff x="739361" y="4591778"/>
              <a:chExt cx="230238" cy="811999"/>
            </a:xfrm>
          </p:grpSpPr>
          <p:cxnSp>
            <p:nvCxnSpPr>
              <p:cNvPr id="30" name="Straight Arrow Connector 29"/>
              <p:cNvCxnSpPr/>
              <p:nvPr/>
            </p:nvCxnSpPr>
            <p:spPr>
              <a:xfrm flipH="1" flipV="1">
                <a:off x="854480" y="4982185"/>
                <a:ext cx="1" cy="421592"/>
              </a:xfrm>
              <a:prstGeom prst="straightConnector1">
                <a:avLst/>
              </a:prstGeom>
              <a:ln w="34925">
                <a:solidFill>
                  <a:srgbClr val="010000"/>
                </a:solidFill>
                <a:tailEnd type="stealth" w="med" len="med"/>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39361" y="4591778"/>
                <a:ext cx="230238" cy="430884"/>
              </a:xfrm>
              <a:prstGeom prst="rect">
                <a:avLst/>
              </a:prstGeom>
              <a:noFill/>
            </p:spPr>
            <p:txBody>
              <a:bodyPr wrap="square" lIns="0" tIns="0" rIns="0" bIns="0" rtlCol="0">
                <a:spAutoFit/>
              </a:bodyPr>
              <a:lstStyle/>
              <a:p>
                <a:pPr algn="ctr"/>
                <a:r>
                  <a:rPr lang="en-US" sz="2800" dirty="0">
                    <a:solidFill>
                      <a:srgbClr val="010000"/>
                    </a:solidFill>
                  </a:rPr>
                  <a:t>N</a:t>
                </a:r>
                <a:endParaRPr lang="en-US" dirty="0">
                  <a:solidFill>
                    <a:srgbClr val="010000"/>
                  </a:solidFill>
                </a:endParaRPr>
              </a:p>
            </p:txBody>
          </p:sp>
        </p:grpSp>
        <p:grpSp>
          <p:nvGrpSpPr>
            <p:cNvPr id="2051" name="Group 2050"/>
            <p:cNvGrpSpPr/>
            <p:nvPr/>
          </p:nvGrpSpPr>
          <p:grpSpPr>
            <a:xfrm>
              <a:off x="3763576" y="5635450"/>
              <a:ext cx="1246945" cy="369828"/>
              <a:chOff x="393746" y="5406214"/>
              <a:chExt cx="1246945" cy="369828"/>
            </a:xfrm>
          </p:grpSpPr>
          <p:cxnSp>
            <p:nvCxnSpPr>
              <p:cNvPr id="2049" name="Straight Connector 2048"/>
              <p:cNvCxnSpPr/>
              <p:nvPr/>
            </p:nvCxnSpPr>
            <p:spPr>
              <a:xfrm flipV="1">
                <a:off x="508866" y="5659362"/>
                <a:ext cx="0" cy="49117"/>
              </a:xfrm>
              <a:prstGeom prst="line">
                <a:avLst/>
              </a:prstGeom>
              <a:ln w="19050" cap="rnd">
                <a:solidFill>
                  <a:srgbClr val="01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926658" y="5659362"/>
                <a:ext cx="0" cy="49117"/>
              </a:xfrm>
              <a:prstGeom prst="line">
                <a:avLst/>
              </a:prstGeom>
              <a:ln w="19050" cap="rnd">
                <a:solidFill>
                  <a:srgbClr val="01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08867" y="5718799"/>
                <a:ext cx="835584" cy="0"/>
              </a:xfrm>
              <a:prstGeom prst="line">
                <a:avLst/>
              </a:prstGeom>
              <a:ln w="19050" cap="rnd">
                <a:solidFill>
                  <a:srgbClr val="0100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93746" y="5406214"/>
                <a:ext cx="230240" cy="246219"/>
              </a:xfrm>
              <a:prstGeom prst="rect">
                <a:avLst/>
              </a:prstGeom>
              <a:noFill/>
            </p:spPr>
            <p:txBody>
              <a:bodyPr wrap="square" lIns="0" tIns="0" rIns="0" bIns="0" rtlCol="0">
                <a:spAutoFit/>
              </a:bodyPr>
              <a:lstStyle/>
              <a:p>
                <a:pPr algn="ctr"/>
                <a:r>
                  <a:rPr lang="en-US" sz="1600" dirty="0">
                    <a:solidFill>
                      <a:srgbClr val="010000"/>
                    </a:solidFill>
                  </a:rPr>
                  <a:t>0</a:t>
                </a:r>
              </a:p>
            </p:txBody>
          </p:sp>
          <p:sp>
            <p:nvSpPr>
              <p:cNvPr id="42" name="TextBox 41"/>
              <p:cNvSpPr txBox="1"/>
              <p:nvPr/>
            </p:nvSpPr>
            <p:spPr>
              <a:xfrm>
                <a:off x="806253" y="5406214"/>
                <a:ext cx="230240" cy="246219"/>
              </a:xfrm>
              <a:prstGeom prst="rect">
                <a:avLst/>
              </a:prstGeom>
              <a:noFill/>
            </p:spPr>
            <p:txBody>
              <a:bodyPr wrap="square" lIns="0" tIns="0" rIns="0" bIns="0" rtlCol="0">
                <a:spAutoFit/>
              </a:bodyPr>
              <a:lstStyle/>
              <a:p>
                <a:pPr algn="ctr"/>
                <a:r>
                  <a:rPr lang="en-US" sz="1600" dirty="0">
                    <a:solidFill>
                      <a:srgbClr val="010000"/>
                    </a:solidFill>
                  </a:rPr>
                  <a:t>2</a:t>
                </a:r>
              </a:p>
            </p:txBody>
          </p:sp>
          <p:sp>
            <p:nvSpPr>
              <p:cNvPr id="43" name="TextBox 42"/>
              <p:cNvSpPr txBox="1"/>
              <p:nvPr/>
            </p:nvSpPr>
            <p:spPr>
              <a:xfrm>
                <a:off x="1229331" y="5406214"/>
                <a:ext cx="230240" cy="246219"/>
              </a:xfrm>
              <a:prstGeom prst="rect">
                <a:avLst/>
              </a:prstGeom>
              <a:noFill/>
            </p:spPr>
            <p:txBody>
              <a:bodyPr wrap="square" lIns="0" tIns="0" rIns="0" bIns="0" rtlCol="0">
                <a:spAutoFit/>
              </a:bodyPr>
              <a:lstStyle/>
              <a:p>
                <a:pPr algn="ctr"/>
                <a:r>
                  <a:rPr lang="en-US" sz="1600" dirty="0">
                    <a:solidFill>
                      <a:srgbClr val="010000"/>
                    </a:solidFill>
                  </a:rPr>
                  <a:t>4</a:t>
                </a:r>
              </a:p>
            </p:txBody>
          </p:sp>
          <p:sp>
            <p:nvSpPr>
              <p:cNvPr id="44" name="TextBox 43"/>
              <p:cNvSpPr txBox="1"/>
              <p:nvPr/>
            </p:nvSpPr>
            <p:spPr>
              <a:xfrm>
                <a:off x="1410451" y="5560599"/>
                <a:ext cx="230240" cy="215443"/>
              </a:xfrm>
              <a:prstGeom prst="rect">
                <a:avLst/>
              </a:prstGeom>
              <a:noFill/>
            </p:spPr>
            <p:txBody>
              <a:bodyPr wrap="square" lIns="0" tIns="0" rIns="0" bIns="0" rtlCol="0">
                <a:spAutoFit/>
              </a:bodyPr>
              <a:lstStyle/>
              <a:p>
                <a:pPr algn="ctr"/>
                <a:r>
                  <a:rPr lang="en-US" sz="1400" dirty="0">
                    <a:solidFill>
                      <a:srgbClr val="010000"/>
                    </a:solidFill>
                  </a:rPr>
                  <a:t>m</a:t>
                </a:r>
              </a:p>
            </p:txBody>
          </p:sp>
          <p:cxnSp>
            <p:nvCxnSpPr>
              <p:cNvPr id="46" name="Straight Connector 45"/>
              <p:cNvCxnSpPr/>
              <p:nvPr/>
            </p:nvCxnSpPr>
            <p:spPr>
              <a:xfrm flipV="1">
                <a:off x="1344847" y="5659362"/>
                <a:ext cx="0" cy="49117"/>
              </a:xfrm>
              <a:prstGeom prst="line">
                <a:avLst/>
              </a:prstGeom>
              <a:ln w="19050" cap="rnd">
                <a:solidFill>
                  <a:srgbClr val="010000"/>
                </a:solidFill>
              </a:ln>
            </p:spPr>
            <p:style>
              <a:lnRef idx="1">
                <a:schemeClr val="accent1"/>
              </a:lnRef>
              <a:fillRef idx="0">
                <a:schemeClr val="accent1"/>
              </a:fillRef>
              <a:effectRef idx="0">
                <a:schemeClr val="accent1"/>
              </a:effectRef>
              <a:fontRef idx="minor">
                <a:schemeClr val="tx1"/>
              </a:fontRef>
            </p:style>
          </p:cxnSp>
        </p:grpSp>
        <p:grpSp>
          <p:nvGrpSpPr>
            <p:cNvPr id="2050" name="Group 2049"/>
            <p:cNvGrpSpPr/>
            <p:nvPr/>
          </p:nvGrpSpPr>
          <p:grpSpPr>
            <a:xfrm>
              <a:off x="1698996" y="1664800"/>
              <a:ext cx="6191250" cy="3531700"/>
              <a:chOff x="1524000" y="1781175"/>
              <a:chExt cx="6191250" cy="3531700"/>
            </a:xfrm>
          </p:grpSpPr>
          <p:sp>
            <p:nvSpPr>
              <p:cNvPr id="27" name="Freeform 26"/>
              <p:cNvSpPr/>
              <p:nvPr/>
            </p:nvSpPr>
            <p:spPr>
              <a:xfrm>
                <a:off x="1524000" y="1781175"/>
                <a:ext cx="6191250" cy="3514725"/>
              </a:xfrm>
              <a:custGeom>
                <a:avLst/>
                <a:gdLst>
                  <a:gd name="connsiteX0" fmla="*/ 5991225 w 6191250"/>
                  <a:gd name="connsiteY0" fmla="*/ 0 h 3514725"/>
                  <a:gd name="connsiteX1" fmla="*/ 0 w 6191250"/>
                  <a:gd name="connsiteY1" fmla="*/ 304800 h 3514725"/>
                  <a:gd name="connsiteX2" fmla="*/ 171450 w 6191250"/>
                  <a:gd name="connsiteY2" fmla="*/ 3514725 h 3514725"/>
                  <a:gd name="connsiteX3" fmla="*/ 4105275 w 6191250"/>
                  <a:gd name="connsiteY3" fmla="*/ 3324225 h 3514725"/>
                  <a:gd name="connsiteX4" fmla="*/ 4095750 w 6191250"/>
                  <a:gd name="connsiteY4" fmla="*/ 3028950 h 3514725"/>
                  <a:gd name="connsiteX5" fmla="*/ 2981325 w 6191250"/>
                  <a:gd name="connsiteY5" fmla="*/ 3076575 h 3514725"/>
                  <a:gd name="connsiteX6" fmla="*/ 2952750 w 6191250"/>
                  <a:gd name="connsiteY6" fmla="*/ 2562225 h 3514725"/>
                  <a:gd name="connsiteX7" fmla="*/ 3343275 w 6191250"/>
                  <a:gd name="connsiteY7" fmla="*/ 2533650 h 3514725"/>
                  <a:gd name="connsiteX8" fmla="*/ 3324225 w 6191250"/>
                  <a:gd name="connsiteY8" fmla="*/ 2228850 h 3514725"/>
                  <a:gd name="connsiteX9" fmla="*/ 2705100 w 6191250"/>
                  <a:gd name="connsiteY9" fmla="*/ 2238375 h 3514725"/>
                  <a:gd name="connsiteX10" fmla="*/ 2705100 w 6191250"/>
                  <a:gd name="connsiteY10" fmla="*/ 3095625 h 3514725"/>
                  <a:gd name="connsiteX11" fmla="*/ 1619250 w 6191250"/>
                  <a:gd name="connsiteY11" fmla="*/ 3171825 h 3514725"/>
                  <a:gd name="connsiteX12" fmla="*/ 1600200 w 6191250"/>
                  <a:gd name="connsiteY12" fmla="*/ 2600325 h 3514725"/>
                  <a:gd name="connsiteX13" fmla="*/ 2390775 w 6191250"/>
                  <a:gd name="connsiteY13" fmla="*/ 2552700 h 3514725"/>
                  <a:gd name="connsiteX14" fmla="*/ 2400300 w 6191250"/>
                  <a:gd name="connsiteY14" fmla="*/ 2276475 h 3514725"/>
                  <a:gd name="connsiteX15" fmla="*/ 1590675 w 6191250"/>
                  <a:gd name="connsiteY15" fmla="*/ 2286000 h 3514725"/>
                  <a:gd name="connsiteX16" fmla="*/ 1552575 w 6191250"/>
                  <a:gd name="connsiteY16" fmla="*/ 2085975 h 3514725"/>
                  <a:gd name="connsiteX17" fmla="*/ 1257300 w 6191250"/>
                  <a:gd name="connsiteY17" fmla="*/ 2143125 h 3514725"/>
                  <a:gd name="connsiteX18" fmla="*/ 1381125 w 6191250"/>
                  <a:gd name="connsiteY18" fmla="*/ 3133725 h 3514725"/>
                  <a:gd name="connsiteX19" fmla="*/ 466725 w 6191250"/>
                  <a:gd name="connsiteY19" fmla="*/ 3248025 h 3514725"/>
                  <a:gd name="connsiteX20" fmla="*/ 438150 w 6191250"/>
                  <a:gd name="connsiteY20" fmla="*/ 2705100 h 3514725"/>
                  <a:gd name="connsiteX21" fmla="*/ 1076325 w 6191250"/>
                  <a:gd name="connsiteY21" fmla="*/ 2628900 h 3514725"/>
                  <a:gd name="connsiteX22" fmla="*/ 1057275 w 6191250"/>
                  <a:gd name="connsiteY22" fmla="*/ 2514600 h 3514725"/>
                  <a:gd name="connsiteX23" fmla="*/ 419100 w 6191250"/>
                  <a:gd name="connsiteY23" fmla="*/ 2495550 h 3514725"/>
                  <a:gd name="connsiteX24" fmla="*/ 381000 w 6191250"/>
                  <a:gd name="connsiteY24" fmla="*/ 2009775 h 3514725"/>
                  <a:gd name="connsiteX25" fmla="*/ 1533525 w 6191250"/>
                  <a:gd name="connsiteY25" fmla="*/ 1885950 h 3514725"/>
                  <a:gd name="connsiteX26" fmla="*/ 1533525 w 6191250"/>
                  <a:gd name="connsiteY26" fmla="*/ 1619250 h 3514725"/>
                  <a:gd name="connsiteX27" fmla="*/ 390525 w 6191250"/>
                  <a:gd name="connsiteY27" fmla="*/ 1676400 h 3514725"/>
                  <a:gd name="connsiteX28" fmla="*/ 342900 w 6191250"/>
                  <a:gd name="connsiteY28" fmla="*/ 1219200 h 3514725"/>
                  <a:gd name="connsiteX29" fmla="*/ 1057275 w 6191250"/>
                  <a:gd name="connsiteY29" fmla="*/ 1228725 h 3514725"/>
                  <a:gd name="connsiteX30" fmla="*/ 1019175 w 6191250"/>
                  <a:gd name="connsiteY30" fmla="*/ 923925 h 3514725"/>
                  <a:gd name="connsiteX31" fmla="*/ 342900 w 6191250"/>
                  <a:gd name="connsiteY31" fmla="*/ 962025 h 3514725"/>
                  <a:gd name="connsiteX32" fmla="*/ 342900 w 6191250"/>
                  <a:gd name="connsiteY32" fmla="*/ 581025 h 3514725"/>
                  <a:gd name="connsiteX33" fmla="*/ 1238250 w 6191250"/>
                  <a:gd name="connsiteY33" fmla="*/ 552450 h 3514725"/>
                  <a:gd name="connsiteX34" fmla="*/ 1247775 w 6191250"/>
                  <a:gd name="connsiteY34" fmla="*/ 1333500 h 3514725"/>
                  <a:gd name="connsiteX35" fmla="*/ 1552575 w 6191250"/>
                  <a:gd name="connsiteY35" fmla="*/ 1323975 h 3514725"/>
                  <a:gd name="connsiteX36" fmla="*/ 1543050 w 6191250"/>
                  <a:gd name="connsiteY36" fmla="*/ 1247775 h 3514725"/>
                  <a:gd name="connsiteX37" fmla="*/ 2390775 w 6191250"/>
                  <a:gd name="connsiteY37" fmla="*/ 1209675 h 3514725"/>
                  <a:gd name="connsiteX38" fmla="*/ 2381250 w 6191250"/>
                  <a:gd name="connsiteY38" fmla="*/ 990600 h 3514725"/>
                  <a:gd name="connsiteX39" fmla="*/ 1562100 w 6191250"/>
                  <a:gd name="connsiteY39" fmla="*/ 990600 h 3514725"/>
                  <a:gd name="connsiteX40" fmla="*/ 1562100 w 6191250"/>
                  <a:gd name="connsiteY40" fmla="*/ 533400 h 3514725"/>
                  <a:gd name="connsiteX41" fmla="*/ 2667000 w 6191250"/>
                  <a:gd name="connsiteY41" fmla="*/ 447675 h 3514725"/>
                  <a:gd name="connsiteX42" fmla="*/ 2695575 w 6191250"/>
                  <a:gd name="connsiteY42" fmla="*/ 1228725 h 3514725"/>
                  <a:gd name="connsiteX43" fmla="*/ 3743325 w 6191250"/>
                  <a:gd name="connsiteY43" fmla="*/ 1171575 h 3514725"/>
                  <a:gd name="connsiteX44" fmla="*/ 3724275 w 6191250"/>
                  <a:gd name="connsiteY44" fmla="*/ 942975 h 3514725"/>
                  <a:gd name="connsiteX45" fmla="*/ 3028950 w 6191250"/>
                  <a:gd name="connsiteY45" fmla="*/ 981075 h 3514725"/>
                  <a:gd name="connsiteX46" fmla="*/ 3009900 w 6191250"/>
                  <a:gd name="connsiteY46" fmla="*/ 457200 h 3514725"/>
                  <a:gd name="connsiteX47" fmla="*/ 4076700 w 6191250"/>
                  <a:gd name="connsiteY47" fmla="*/ 419100 h 3514725"/>
                  <a:gd name="connsiteX48" fmla="*/ 4067175 w 6191250"/>
                  <a:gd name="connsiteY48" fmla="*/ 1190625 h 3514725"/>
                  <a:gd name="connsiteX49" fmla="*/ 4381500 w 6191250"/>
                  <a:gd name="connsiteY49" fmla="*/ 1133475 h 3514725"/>
                  <a:gd name="connsiteX50" fmla="*/ 4400550 w 6191250"/>
                  <a:gd name="connsiteY50" fmla="*/ 342900 h 3514725"/>
                  <a:gd name="connsiteX51" fmla="*/ 5791200 w 6191250"/>
                  <a:gd name="connsiteY51" fmla="*/ 285750 h 3514725"/>
                  <a:gd name="connsiteX52" fmla="*/ 5791200 w 6191250"/>
                  <a:gd name="connsiteY52" fmla="*/ 771525 h 3514725"/>
                  <a:gd name="connsiteX53" fmla="*/ 5133975 w 6191250"/>
                  <a:gd name="connsiteY53" fmla="*/ 800100 h 3514725"/>
                  <a:gd name="connsiteX54" fmla="*/ 5153025 w 6191250"/>
                  <a:gd name="connsiteY54" fmla="*/ 1038225 h 3514725"/>
                  <a:gd name="connsiteX55" fmla="*/ 5772150 w 6191250"/>
                  <a:gd name="connsiteY55" fmla="*/ 1057275 h 3514725"/>
                  <a:gd name="connsiteX56" fmla="*/ 5810250 w 6191250"/>
                  <a:gd name="connsiteY56" fmla="*/ 2124075 h 3514725"/>
                  <a:gd name="connsiteX57" fmla="*/ 5381625 w 6191250"/>
                  <a:gd name="connsiteY57" fmla="*/ 2190750 h 3514725"/>
                  <a:gd name="connsiteX58" fmla="*/ 5400675 w 6191250"/>
                  <a:gd name="connsiteY58" fmla="*/ 2466975 h 3514725"/>
                  <a:gd name="connsiteX59" fmla="*/ 5838825 w 6191250"/>
                  <a:gd name="connsiteY59" fmla="*/ 2390775 h 3514725"/>
                  <a:gd name="connsiteX60" fmla="*/ 5848350 w 6191250"/>
                  <a:gd name="connsiteY60" fmla="*/ 2924175 h 3514725"/>
                  <a:gd name="connsiteX61" fmla="*/ 4810125 w 6191250"/>
                  <a:gd name="connsiteY61" fmla="*/ 2981325 h 3514725"/>
                  <a:gd name="connsiteX62" fmla="*/ 4810125 w 6191250"/>
                  <a:gd name="connsiteY62" fmla="*/ 3248025 h 3514725"/>
                  <a:gd name="connsiteX63" fmla="*/ 6191250 w 6191250"/>
                  <a:gd name="connsiteY63" fmla="*/ 3171825 h 3514725"/>
                  <a:gd name="connsiteX64" fmla="*/ 5991225 w 6191250"/>
                  <a:gd name="connsiteY64" fmla="*/ 0 h 3514725"/>
                  <a:gd name="connsiteX0" fmla="*/ 5991225 w 6191250"/>
                  <a:gd name="connsiteY0" fmla="*/ 0 h 3514725"/>
                  <a:gd name="connsiteX1" fmla="*/ 0 w 6191250"/>
                  <a:gd name="connsiteY1" fmla="*/ 304800 h 3514725"/>
                  <a:gd name="connsiteX2" fmla="*/ 171450 w 6191250"/>
                  <a:gd name="connsiteY2" fmla="*/ 3514725 h 3514725"/>
                  <a:gd name="connsiteX3" fmla="*/ 4105275 w 6191250"/>
                  <a:gd name="connsiteY3" fmla="*/ 3324225 h 3514725"/>
                  <a:gd name="connsiteX4" fmla="*/ 4095750 w 6191250"/>
                  <a:gd name="connsiteY4" fmla="*/ 3028950 h 3514725"/>
                  <a:gd name="connsiteX5" fmla="*/ 2981325 w 6191250"/>
                  <a:gd name="connsiteY5" fmla="*/ 3076575 h 3514725"/>
                  <a:gd name="connsiteX6" fmla="*/ 2952750 w 6191250"/>
                  <a:gd name="connsiteY6" fmla="*/ 2562225 h 3514725"/>
                  <a:gd name="connsiteX7" fmla="*/ 3343275 w 6191250"/>
                  <a:gd name="connsiteY7" fmla="*/ 2533650 h 3514725"/>
                  <a:gd name="connsiteX8" fmla="*/ 3324225 w 6191250"/>
                  <a:gd name="connsiteY8" fmla="*/ 2228850 h 3514725"/>
                  <a:gd name="connsiteX9" fmla="*/ 2705100 w 6191250"/>
                  <a:gd name="connsiteY9" fmla="*/ 2238375 h 3514725"/>
                  <a:gd name="connsiteX10" fmla="*/ 2705100 w 6191250"/>
                  <a:gd name="connsiteY10" fmla="*/ 3095625 h 3514725"/>
                  <a:gd name="connsiteX11" fmla="*/ 1619250 w 6191250"/>
                  <a:gd name="connsiteY11" fmla="*/ 3171825 h 3514725"/>
                  <a:gd name="connsiteX12" fmla="*/ 1600200 w 6191250"/>
                  <a:gd name="connsiteY12" fmla="*/ 2600325 h 3514725"/>
                  <a:gd name="connsiteX13" fmla="*/ 2419350 w 6191250"/>
                  <a:gd name="connsiteY13" fmla="*/ 2533650 h 3514725"/>
                  <a:gd name="connsiteX14" fmla="*/ 2400300 w 6191250"/>
                  <a:gd name="connsiteY14" fmla="*/ 2276475 h 3514725"/>
                  <a:gd name="connsiteX15" fmla="*/ 1590675 w 6191250"/>
                  <a:gd name="connsiteY15" fmla="*/ 2286000 h 3514725"/>
                  <a:gd name="connsiteX16" fmla="*/ 1552575 w 6191250"/>
                  <a:gd name="connsiteY16" fmla="*/ 2085975 h 3514725"/>
                  <a:gd name="connsiteX17" fmla="*/ 1257300 w 6191250"/>
                  <a:gd name="connsiteY17" fmla="*/ 2143125 h 3514725"/>
                  <a:gd name="connsiteX18" fmla="*/ 1381125 w 6191250"/>
                  <a:gd name="connsiteY18" fmla="*/ 3133725 h 3514725"/>
                  <a:gd name="connsiteX19" fmla="*/ 466725 w 6191250"/>
                  <a:gd name="connsiteY19" fmla="*/ 3248025 h 3514725"/>
                  <a:gd name="connsiteX20" fmla="*/ 438150 w 6191250"/>
                  <a:gd name="connsiteY20" fmla="*/ 2705100 h 3514725"/>
                  <a:gd name="connsiteX21" fmla="*/ 1076325 w 6191250"/>
                  <a:gd name="connsiteY21" fmla="*/ 2628900 h 3514725"/>
                  <a:gd name="connsiteX22" fmla="*/ 1057275 w 6191250"/>
                  <a:gd name="connsiteY22" fmla="*/ 2514600 h 3514725"/>
                  <a:gd name="connsiteX23" fmla="*/ 419100 w 6191250"/>
                  <a:gd name="connsiteY23" fmla="*/ 2495550 h 3514725"/>
                  <a:gd name="connsiteX24" fmla="*/ 381000 w 6191250"/>
                  <a:gd name="connsiteY24" fmla="*/ 2009775 h 3514725"/>
                  <a:gd name="connsiteX25" fmla="*/ 1533525 w 6191250"/>
                  <a:gd name="connsiteY25" fmla="*/ 1885950 h 3514725"/>
                  <a:gd name="connsiteX26" fmla="*/ 1533525 w 6191250"/>
                  <a:gd name="connsiteY26" fmla="*/ 1619250 h 3514725"/>
                  <a:gd name="connsiteX27" fmla="*/ 390525 w 6191250"/>
                  <a:gd name="connsiteY27" fmla="*/ 1676400 h 3514725"/>
                  <a:gd name="connsiteX28" fmla="*/ 342900 w 6191250"/>
                  <a:gd name="connsiteY28" fmla="*/ 1219200 h 3514725"/>
                  <a:gd name="connsiteX29" fmla="*/ 1057275 w 6191250"/>
                  <a:gd name="connsiteY29" fmla="*/ 1228725 h 3514725"/>
                  <a:gd name="connsiteX30" fmla="*/ 1019175 w 6191250"/>
                  <a:gd name="connsiteY30" fmla="*/ 923925 h 3514725"/>
                  <a:gd name="connsiteX31" fmla="*/ 342900 w 6191250"/>
                  <a:gd name="connsiteY31" fmla="*/ 962025 h 3514725"/>
                  <a:gd name="connsiteX32" fmla="*/ 342900 w 6191250"/>
                  <a:gd name="connsiteY32" fmla="*/ 581025 h 3514725"/>
                  <a:gd name="connsiteX33" fmla="*/ 1238250 w 6191250"/>
                  <a:gd name="connsiteY33" fmla="*/ 552450 h 3514725"/>
                  <a:gd name="connsiteX34" fmla="*/ 1247775 w 6191250"/>
                  <a:gd name="connsiteY34" fmla="*/ 1333500 h 3514725"/>
                  <a:gd name="connsiteX35" fmla="*/ 1552575 w 6191250"/>
                  <a:gd name="connsiteY35" fmla="*/ 1323975 h 3514725"/>
                  <a:gd name="connsiteX36" fmla="*/ 1543050 w 6191250"/>
                  <a:gd name="connsiteY36" fmla="*/ 1247775 h 3514725"/>
                  <a:gd name="connsiteX37" fmla="*/ 2390775 w 6191250"/>
                  <a:gd name="connsiteY37" fmla="*/ 1209675 h 3514725"/>
                  <a:gd name="connsiteX38" fmla="*/ 2381250 w 6191250"/>
                  <a:gd name="connsiteY38" fmla="*/ 990600 h 3514725"/>
                  <a:gd name="connsiteX39" fmla="*/ 1562100 w 6191250"/>
                  <a:gd name="connsiteY39" fmla="*/ 990600 h 3514725"/>
                  <a:gd name="connsiteX40" fmla="*/ 1562100 w 6191250"/>
                  <a:gd name="connsiteY40" fmla="*/ 533400 h 3514725"/>
                  <a:gd name="connsiteX41" fmla="*/ 2667000 w 6191250"/>
                  <a:gd name="connsiteY41" fmla="*/ 447675 h 3514725"/>
                  <a:gd name="connsiteX42" fmla="*/ 2695575 w 6191250"/>
                  <a:gd name="connsiteY42" fmla="*/ 1228725 h 3514725"/>
                  <a:gd name="connsiteX43" fmla="*/ 3743325 w 6191250"/>
                  <a:gd name="connsiteY43" fmla="*/ 1171575 h 3514725"/>
                  <a:gd name="connsiteX44" fmla="*/ 3724275 w 6191250"/>
                  <a:gd name="connsiteY44" fmla="*/ 942975 h 3514725"/>
                  <a:gd name="connsiteX45" fmla="*/ 3028950 w 6191250"/>
                  <a:gd name="connsiteY45" fmla="*/ 981075 h 3514725"/>
                  <a:gd name="connsiteX46" fmla="*/ 3009900 w 6191250"/>
                  <a:gd name="connsiteY46" fmla="*/ 457200 h 3514725"/>
                  <a:gd name="connsiteX47" fmla="*/ 4076700 w 6191250"/>
                  <a:gd name="connsiteY47" fmla="*/ 419100 h 3514725"/>
                  <a:gd name="connsiteX48" fmla="*/ 4067175 w 6191250"/>
                  <a:gd name="connsiteY48" fmla="*/ 1190625 h 3514725"/>
                  <a:gd name="connsiteX49" fmla="*/ 4381500 w 6191250"/>
                  <a:gd name="connsiteY49" fmla="*/ 1133475 h 3514725"/>
                  <a:gd name="connsiteX50" fmla="*/ 4400550 w 6191250"/>
                  <a:gd name="connsiteY50" fmla="*/ 342900 h 3514725"/>
                  <a:gd name="connsiteX51" fmla="*/ 5791200 w 6191250"/>
                  <a:gd name="connsiteY51" fmla="*/ 285750 h 3514725"/>
                  <a:gd name="connsiteX52" fmla="*/ 5791200 w 6191250"/>
                  <a:gd name="connsiteY52" fmla="*/ 771525 h 3514725"/>
                  <a:gd name="connsiteX53" fmla="*/ 5133975 w 6191250"/>
                  <a:gd name="connsiteY53" fmla="*/ 800100 h 3514725"/>
                  <a:gd name="connsiteX54" fmla="*/ 5153025 w 6191250"/>
                  <a:gd name="connsiteY54" fmla="*/ 1038225 h 3514725"/>
                  <a:gd name="connsiteX55" fmla="*/ 5772150 w 6191250"/>
                  <a:gd name="connsiteY55" fmla="*/ 1057275 h 3514725"/>
                  <a:gd name="connsiteX56" fmla="*/ 5810250 w 6191250"/>
                  <a:gd name="connsiteY56" fmla="*/ 2124075 h 3514725"/>
                  <a:gd name="connsiteX57" fmla="*/ 5381625 w 6191250"/>
                  <a:gd name="connsiteY57" fmla="*/ 2190750 h 3514725"/>
                  <a:gd name="connsiteX58" fmla="*/ 5400675 w 6191250"/>
                  <a:gd name="connsiteY58" fmla="*/ 2466975 h 3514725"/>
                  <a:gd name="connsiteX59" fmla="*/ 5838825 w 6191250"/>
                  <a:gd name="connsiteY59" fmla="*/ 2390775 h 3514725"/>
                  <a:gd name="connsiteX60" fmla="*/ 5848350 w 6191250"/>
                  <a:gd name="connsiteY60" fmla="*/ 2924175 h 3514725"/>
                  <a:gd name="connsiteX61" fmla="*/ 4810125 w 6191250"/>
                  <a:gd name="connsiteY61" fmla="*/ 2981325 h 3514725"/>
                  <a:gd name="connsiteX62" fmla="*/ 4810125 w 6191250"/>
                  <a:gd name="connsiteY62" fmla="*/ 3248025 h 3514725"/>
                  <a:gd name="connsiteX63" fmla="*/ 6191250 w 6191250"/>
                  <a:gd name="connsiteY63" fmla="*/ 3171825 h 3514725"/>
                  <a:gd name="connsiteX64" fmla="*/ 5991225 w 6191250"/>
                  <a:gd name="connsiteY64" fmla="*/ 0 h 3514725"/>
                  <a:gd name="connsiteX0" fmla="*/ 5991225 w 6191250"/>
                  <a:gd name="connsiteY0" fmla="*/ 0 h 3514725"/>
                  <a:gd name="connsiteX1" fmla="*/ 0 w 6191250"/>
                  <a:gd name="connsiteY1" fmla="*/ 304800 h 3514725"/>
                  <a:gd name="connsiteX2" fmla="*/ 171450 w 6191250"/>
                  <a:gd name="connsiteY2" fmla="*/ 3514725 h 3514725"/>
                  <a:gd name="connsiteX3" fmla="*/ 4105275 w 6191250"/>
                  <a:gd name="connsiteY3" fmla="*/ 3324225 h 3514725"/>
                  <a:gd name="connsiteX4" fmla="*/ 4095750 w 6191250"/>
                  <a:gd name="connsiteY4" fmla="*/ 3028950 h 3514725"/>
                  <a:gd name="connsiteX5" fmla="*/ 2981325 w 6191250"/>
                  <a:gd name="connsiteY5" fmla="*/ 3076575 h 3514725"/>
                  <a:gd name="connsiteX6" fmla="*/ 2952750 w 6191250"/>
                  <a:gd name="connsiteY6" fmla="*/ 2562225 h 3514725"/>
                  <a:gd name="connsiteX7" fmla="*/ 3343275 w 6191250"/>
                  <a:gd name="connsiteY7" fmla="*/ 2533650 h 3514725"/>
                  <a:gd name="connsiteX8" fmla="*/ 3324225 w 6191250"/>
                  <a:gd name="connsiteY8" fmla="*/ 2228850 h 3514725"/>
                  <a:gd name="connsiteX9" fmla="*/ 2705100 w 6191250"/>
                  <a:gd name="connsiteY9" fmla="*/ 2238375 h 3514725"/>
                  <a:gd name="connsiteX10" fmla="*/ 2664619 w 6191250"/>
                  <a:gd name="connsiteY10" fmla="*/ 3109913 h 3514725"/>
                  <a:gd name="connsiteX11" fmla="*/ 1619250 w 6191250"/>
                  <a:gd name="connsiteY11" fmla="*/ 3171825 h 3514725"/>
                  <a:gd name="connsiteX12" fmla="*/ 1600200 w 6191250"/>
                  <a:gd name="connsiteY12" fmla="*/ 2600325 h 3514725"/>
                  <a:gd name="connsiteX13" fmla="*/ 2419350 w 6191250"/>
                  <a:gd name="connsiteY13" fmla="*/ 2533650 h 3514725"/>
                  <a:gd name="connsiteX14" fmla="*/ 2400300 w 6191250"/>
                  <a:gd name="connsiteY14" fmla="*/ 2276475 h 3514725"/>
                  <a:gd name="connsiteX15" fmla="*/ 1590675 w 6191250"/>
                  <a:gd name="connsiteY15" fmla="*/ 2286000 h 3514725"/>
                  <a:gd name="connsiteX16" fmla="*/ 1552575 w 6191250"/>
                  <a:gd name="connsiteY16" fmla="*/ 2085975 h 3514725"/>
                  <a:gd name="connsiteX17" fmla="*/ 1257300 w 6191250"/>
                  <a:gd name="connsiteY17" fmla="*/ 2143125 h 3514725"/>
                  <a:gd name="connsiteX18" fmla="*/ 1381125 w 6191250"/>
                  <a:gd name="connsiteY18" fmla="*/ 3133725 h 3514725"/>
                  <a:gd name="connsiteX19" fmla="*/ 466725 w 6191250"/>
                  <a:gd name="connsiteY19" fmla="*/ 3248025 h 3514725"/>
                  <a:gd name="connsiteX20" fmla="*/ 438150 w 6191250"/>
                  <a:gd name="connsiteY20" fmla="*/ 2705100 h 3514725"/>
                  <a:gd name="connsiteX21" fmla="*/ 1076325 w 6191250"/>
                  <a:gd name="connsiteY21" fmla="*/ 2628900 h 3514725"/>
                  <a:gd name="connsiteX22" fmla="*/ 1057275 w 6191250"/>
                  <a:gd name="connsiteY22" fmla="*/ 2514600 h 3514725"/>
                  <a:gd name="connsiteX23" fmla="*/ 419100 w 6191250"/>
                  <a:gd name="connsiteY23" fmla="*/ 2495550 h 3514725"/>
                  <a:gd name="connsiteX24" fmla="*/ 381000 w 6191250"/>
                  <a:gd name="connsiteY24" fmla="*/ 2009775 h 3514725"/>
                  <a:gd name="connsiteX25" fmla="*/ 1533525 w 6191250"/>
                  <a:gd name="connsiteY25" fmla="*/ 1885950 h 3514725"/>
                  <a:gd name="connsiteX26" fmla="*/ 1533525 w 6191250"/>
                  <a:gd name="connsiteY26" fmla="*/ 1619250 h 3514725"/>
                  <a:gd name="connsiteX27" fmla="*/ 390525 w 6191250"/>
                  <a:gd name="connsiteY27" fmla="*/ 1676400 h 3514725"/>
                  <a:gd name="connsiteX28" fmla="*/ 342900 w 6191250"/>
                  <a:gd name="connsiteY28" fmla="*/ 1219200 h 3514725"/>
                  <a:gd name="connsiteX29" fmla="*/ 1057275 w 6191250"/>
                  <a:gd name="connsiteY29" fmla="*/ 1228725 h 3514725"/>
                  <a:gd name="connsiteX30" fmla="*/ 1019175 w 6191250"/>
                  <a:gd name="connsiteY30" fmla="*/ 923925 h 3514725"/>
                  <a:gd name="connsiteX31" fmla="*/ 342900 w 6191250"/>
                  <a:gd name="connsiteY31" fmla="*/ 962025 h 3514725"/>
                  <a:gd name="connsiteX32" fmla="*/ 342900 w 6191250"/>
                  <a:gd name="connsiteY32" fmla="*/ 581025 h 3514725"/>
                  <a:gd name="connsiteX33" fmla="*/ 1238250 w 6191250"/>
                  <a:gd name="connsiteY33" fmla="*/ 552450 h 3514725"/>
                  <a:gd name="connsiteX34" fmla="*/ 1247775 w 6191250"/>
                  <a:gd name="connsiteY34" fmla="*/ 1333500 h 3514725"/>
                  <a:gd name="connsiteX35" fmla="*/ 1552575 w 6191250"/>
                  <a:gd name="connsiteY35" fmla="*/ 1323975 h 3514725"/>
                  <a:gd name="connsiteX36" fmla="*/ 1543050 w 6191250"/>
                  <a:gd name="connsiteY36" fmla="*/ 1247775 h 3514725"/>
                  <a:gd name="connsiteX37" fmla="*/ 2390775 w 6191250"/>
                  <a:gd name="connsiteY37" fmla="*/ 1209675 h 3514725"/>
                  <a:gd name="connsiteX38" fmla="*/ 2381250 w 6191250"/>
                  <a:gd name="connsiteY38" fmla="*/ 990600 h 3514725"/>
                  <a:gd name="connsiteX39" fmla="*/ 1562100 w 6191250"/>
                  <a:gd name="connsiteY39" fmla="*/ 990600 h 3514725"/>
                  <a:gd name="connsiteX40" fmla="*/ 1562100 w 6191250"/>
                  <a:gd name="connsiteY40" fmla="*/ 533400 h 3514725"/>
                  <a:gd name="connsiteX41" fmla="*/ 2667000 w 6191250"/>
                  <a:gd name="connsiteY41" fmla="*/ 447675 h 3514725"/>
                  <a:gd name="connsiteX42" fmla="*/ 2695575 w 6191250"/>
                  <a:gd name="connsiteY42" fmla="*/ 1228725 h 3514725"/>
                  <a:gd name="connsiteX43" fmla="*/ 3743325 w 6191250"/>
                  <a:gd name="connsiteY43" fmla="*/ 1171575 h 3514725"/>
                  <a:gd name="connsiteX44" fmla="*/ 3724275 w 6191250"/>
                  <a:gd name="connsiteY44" fmla="*/ 942975 h 3514725"/>
                  <a:gd name="connsiteX45" fmla="*/ 3028950 w 6191250"/>
                  <a:gd name="connsiteY45" fmla="*/ 981075 h 3514725"/>
                  <a:gd name="connsiteX46" fmla="*/ 3009900 w 6191250"/>
                  <a:gd name="connsiteY46" fmla="*/ 457200 h 3514725"/>
                  <a:gd name="connsiteX47" fmla="*/ 4076700 w 6191250"/>
                  <a:gd name="connsiteY47" fmla="*/ 419100 h 3514725"/>
                  <a:gd name="connsiteX48" fmla="*/ 4067175 w 6191250"/>
                  <a:gd name="connsiteY48" fmla="*/ 1190625 h 3514725"/>
                  <a:gd name="connsiteX49" fmla="*/ 4381500 w 6191250"/>
                  <a:gd name="connsiteY49" fmla="*/ 1133475 h 3514725"/>
                  <a:gd name="connsiteX50" fmla="*/ 4400550 w 6191250"/>
                  <a:gd name="connsiteY50" fmla="*/ 342900 h 3514725"/>
                  <a:gd name="connsiteX51" fmla="*/ 5791200 w 6191250"/>
                  <a:gd name="connsiteY51" fmla="*/ 285750 h 3514725"/>
                  <a:gd name="connsiteX52" fmla="*/ 5791200 w 6191250"/>
                  <a:gd name="connsiteY52" fmla="*/ 771525 h 3514725"/>
                  <a:gd name="connsiteX53" fmla="*/ 5133975 w 6191250"/>
                  <a:gd name="connsiteY53" fmla="*/ 800100 h 3514725"/>
                  <a:gd name="connsiteX54" fmla="*/ 5153025 w 6191250"/>
                  <a:gd name="connsiteY54" fmla="*/ 1038225 h 3514725"/>
                  <a:gd name="connsiteX55" fmla="*/ 5772150 w 6191250"/>
                  <a:gd name="connsiteY55" fmla="*/ 1057275 h 3514725"/>
                  <a:gd name="connsiteX56" fmla="*/ 5810250 w 6191250"/>
                  <a:gd name="connsiteY56" fmla="*/ 2124075 h 3514725"/>
                  <a:gd name="connsiteX57" fmla="*/ 5381625 w 6191250"/>
                  <a:gd name="connsiteY57" fmla="*/ 2190750 h 3514725"/>
                  <a:gd name="connsiteX58" fmla="*/ 5400675 w 6191250"/>
                  <a:gd name="connsiteY58" fmla="*/ 2466975 h 3514725"/>
                  <a:gd name="connsiteX59" fmla="*/ 5838825 w 6191250"/>
                  <a:gd name="connsiteY59" fmla="*/ 2390775 h 3514725"/>
                  <a:gd name="connsiteX60" fmla="*/ 5848350 w 6191250"/>
                  <a:gd name="connsiteY60" fmla="*/ 2924175 h 3514725"/>
                  <a:gd name="connsiteX61" fmla="*/ 4810125 w 6191250"/>
                  <a:gd name="connsiteY61" fmla="*/ 2981325 h 3514725"/>
                  <a:gd name="connsiteX62" fmla="*/ 4810125 w 6191250"/>
                  <a:gd name="connsiteY62" fmla="*/ 3248025 h 3514725"/>
                  <a:gd name="connsiteX63" fmla="*/ 6191250 w 6191250"/>
                  <a:gd name="connsiteY63" fmla="*/ 3171825 h 3514725"/>
                  <a:gd name="connsiteX64" fmla="*/ 5991225 w 6191250"/>
                  <a:gd name="connsiteY64" fmla="*/ 0 h 3514725"/>
                  <a:gd name="connsiteX0" fmla="*/ 5991225 w 6191250"/>
                  <a:gd name="connsiteY0" fmla="*/ 0 h 3514725"/>
                  <a:gd name="connsiteX1" fmla="*/ 0 w 6191250"/>
                  <a:gd name="connsiteY1" fmla="*/ 304800 h 3514725"/>
                  <a:gd name="connsiteX2" fmla="*/ 171450 w 6191250"/>
                  <a:gd name="connsiteY2" fmla="*/ 3514725 h 3514725"/>
                  <a:gd name="connsiteX3" fmla="*/ 4105275 w 6191250"/>
                  <a:gd name="connsiteY3" fmla="*/ 3324225 h 3514725"/>
                  <a:gd name="connsiteX4" fmla="*/ 4095750 w 6191250"/>
                  <a:gd name="connsiteY4" fmla="*/ 3028950 h 3514725"/>
                  <a:gd name="connsiteX5" fmla="*/ 2964656 w 6191250"/>
                  <a:gd name="connsiteY5" fmla="*/ 3074194 h 3514725"/>
                  <a:gd name="connsiteX6" fmla="*/ 2952750 w 6191250"/>
                  <a:gd name="connsiteY6" fmla="*/ 2562225 h 3514725"/>
                  <a:gd name="connsiteX7" fmla="*/ 3343275 w 6191250"/>
                  <a:gd name="connsiteY7" fmla="*/ 2533650 h 3514725"/>
                  <a:gd name="connsiteX8" fmla="*/ 3324225 w 6191250"/>
                  <a:gd name="connsiteY8" fmla="*/ 2228850 h 3514725"/>
                  <a:gd name="connsiteX9" fmla="*/ 2705100 w 6191250"/>
                  <a:gd name="connsiteY9" fmla="*/ 2238375 h 3514725"/>
                  <a:gd name="connsiteX10" fmla="*/ 2664619 w 6191250"/>
                  <a:gd name="connsiteY10" fmla="*/ 3109913 h 3514725"/>
                  <a:gd name="connsiteX11" fmla="*/ 1619250 w 6191250"/>
                  <a:gd name="connsiteY11" fmla="*/ 3171825 h 3514725"/>
                  <a:gd name="connsiteX12" fmla="*/ 1600200 w 6191250"/>
                  <a:gd name="connsiteY12" fmla="*/ 2600325 h 3514725"/>
                  <a:gd name="connsiteX13" fmla="*/ 2419350 w 6191250"/>
                  <a:gd name="connsiteY13" fmla="*/ 2533650 h 3514725"/>
                  <a:gd name="connsiteX14" fmla="*/ 2400300 w 6191250"/>
                  <a:gd name="connsiteY14" fmla="*/ 2276475 h 3514725"/>
                  <a:gd name="connsiteX15" fmla="*/ 1590675 w 6191250"/>
                  <a:gd name="connsiteY15" fmla="*/ 2286000 h 3514725"/>
                  <a:gd name="connsiteX16" fmla="*/ 1552575 w 6191250"/>
                  <a:gd name="connsiteY16" fmla="*/ 2085975 h 3514725"/>
                  <a:gd name="connsiteX17" fmla="*/ 1257300 w 6191250"/>
                  <a:gd name="connsiteY17" fmla="*/ 2143125 h 3514725"/>
                  <a:gd name="connsiteX18" fmla="*/ 1381125 w 6191250"/>
                  <a:gd name="connsiteY18" fmla="*/ 3133725 h 3514725"/>
                  <a:gd name="connsiteX19" fmla="*/ 466725 w 6191250"/>
                  <a:gd name="connsiteY19" fmla="*/ 3248025 h 3514725"/>
                  <a:gd name="connsiteX20" fmla="*/ 438150 w 6191250"/>
                  <a:gd name="connsiteY20" fmla="*/ 2705100 h 3514725"/>
                  <a:gd name="connsiteX21" fmla="*/ 1076325 w 6191250"/>
                  <a:gd name="connsiteY21" fmla="*/ 2628900 h 3514725"/>
                  <a:gd name="connsiteX22" fmla="*/ 1057275 w 6191250"/>
                  <a:gd name="connsiteY22" fmla="*/ 2514600 h 3514725"/>
                  <a:gd name="connsiteX23" fmla="*/ 419100 w 6191250"/>
                  <a:gd name="connsiteY23" fmla="*/ 2495550 h 3514725"/>
                  <a:gd name="connsiteX24" fmla="*/ 381000 w 6191250"/>
                  <a:gd name="connsiteY24" fmla="*/ 2009775 h 3514725"/>
                  <a:gd name="connsiteX25" fmla="*/ 1533525 w 6191250"/>
                  <a:gd name="connsiteY25" fmla="*/ 1885950 h 3514725"/>
                  <a:gd name="connsiteX26" fmla="*/ 1533525 w 6191250"/>
                  <a:gd name="connsiteY26" fmla="*/ 1619250 h 3514725"/>
                  <a:gd name="connsiteX27" fmla="*/ 390525 w 6191250"/>
                  <a:gd name="connsiteY27" fmla="*/ 1676400 h 3514725"/>
                  <a:gd name="connsiteX28" fmla="*/ 342900 w 6191250"/>
                  <a:gd name="connsiteY28" fmla="*/ 1219200 h 3514725"/>
                  <a:gd name="connsiteX29" fmla="*/ 1057275 w 6191250"/>
                  <a:gd name="connsiteY29" fmla="*/ 1228725 h 3514725"/>
                  <a:gd name="connsiteX30" fmla="*/ 1019175 w 6191250"/>
                  <a:gd name="connsiteY30" fmla="*/ 923925 h 3514725"/>
                  <a:gd name="connsiteX31" fmla="*/ 342900 w 6191250"/>
                  <a:gd name="connsiteY31" fmla="*/ 962025 h 3514725"/>
                  <a:gd name="connsiteX32" fmla="*/ 342900 w 6191250"/>
                  <a:gd name="connsiteY32" fmla="*/ 581025 h 3514725"/>
                  <a:gd name="connsiteX33" fmla="*/ 1238250 w 6191250"/>
                  <a:gd name="connsiteY33" fmla="*/ 552450 h 3514725"/>
                  <a:gd name="connsiteX34" fmla="*/ 1247775 w 6191250"/>
                  <a:gd name="connsiteY34" fmla="*/ 1333500 h 3514725"/>
                  <a:gd name="connsiteX35" fmla="*/ 1552575 w 6191250"/>
                  <a:gd name="connsiteY35" fmla="*/ 1323975 h 3514725"/>
                  <a:gd name="connsiteX36" fmla="*/ 1543050 w 6191250"/>
                  <a:gd name="connsiteY36" fmla="*/ 1247775 h 3514725"/>
                  <a:gd name="connsiteX37" fmla="*/ 2390775 w 6191250"/>
                  <a:gd name="connsiteY37" fmla="*/ 1209675 h 3514725"/>
                  <a:gd name="connsiteX38" fmla="*/ 2381250 w 6191250"/>
                  <a:gd name="connsiteY38" fmla="*/ 990600 h 3514725"/>
                  <a:gd name="connsiteX39" fmla="*/ 1562100 w 6191250"/>
                  <a:gd name="connsiteY39" fmla="*/ 990600 h 3514725"/>
                  <a:gd name="connsiteX40" fmla="*/ 1562100 w 6191250"/>
                  <a:gd name="connsiteY40" fmla="*/ 533400 h 3514725"/>
                  <a:gd name="connsiteX41" fmla="*/ 2667000 w 6191250"/>
                  <a:gd name="connsiteY41" fmla="*/ 447675 h 3514725"/>
                  <a:gd name="connsiteX42" fmla="*/ 2695575 w 6191250"/>
                  <a:gd name="connsiteY42" fmla="*/ 1228725 h 3514725"/>
                  <a:gd name="connsiteX43" fmla="*/ 3743325 w 6191250"/>
                  <a:gd name="connsiteY43" fmla="*/ 1171575 h 3514725"/>
                  <a:gd name="connsiteX44" fmla="*/ 3724275 w 6191250"/>
                  <a:gd name="connsiteY44" fmla="*/ 942975 h 3514725"/>
                  <a:gd name="connsiteX45" fmla="*/ 3028950 w 6191250"/>
                  <a:gd name="connsiteY45" fmla="*/ 981075 h 3514725"/>
                  <a:gd name="connsiteX46" fmla="*/ 3009900 w 6191250"/>
                  <a:gd name="connsiteY46" fmla="*/ 457200 h 3514725"/>
                  <a:gd name="connsiteX47" fmla="*/ 4076700 w 6191250"/>
                  <a:gd name="connsiteY47" fmla="*/ 419100 h 3514725"/>
                  <a:gd name="connsiteX48" fmla="*/ 4067175 w 6191250"/>
                  <a:gd name="connsiteY48" fmla="*/ 1190625 h 3514725"/>
                  <a:gd name="connsiteX49" fmla="*/ 4381500 w 6191250"/>
                  <a:gd name="connsiteY49" fmla="*/ 1133475 h 3514725"/>
                  <a:gd name="connsiteX50" fmla="*/ 4400550 w 6191250"/>
                  <a:gd name="connsiteY50" fmla="*/ 342900 h 3514725"/>
                  <a:gd name="connsiteX51" fmla="*/ 5791200 w 6191250"/>
                  <a:gd name="connsiteY51" fmla="*/ 285750 h 3514725"/>
                  <a:gd name="connsiteX52" fmla="*/ 5791200 w 6191250"/>
                  <a:gd name="connsiteY52" fmla="*/ 771525 h 3514725"/>
                  <a:gd name="connsiteX53" fmla="*/ 5133975 w 6191250"/>
                  <a:gd name="connsiteY53" fmla="*/ 800100 h 3514725"/>
                  <a:gd name="connsiteX54" fmla="*/ 5153025 w 6191250"/>
                  <a:gd name="connsiteY54" fmla="*/ 1038225 h 3514725"/>
                  <a:gd name="connsiteX55" fmla="*/ 5772150 w 6191250"/>
                  <a:gd name="connsiteY55" fmla="*/ 1057275 h 3514725"/>
                  <a:gd name="connsiteX56" fmla="*/ 5810250 w 6191250"/>
                  <a:gd name="connsiteY56" fmla="*/ 2124075 h 3514725"/>
                  <a:gd name="connsiteX57" fmla="*/ 5381625 w 6191250"/>
                  <a:gd name="connsiteY57" fmla="*/ 2190750 h 3514725"/>
                  <a:gd name="connsiteX58" fmla="*/ 5400675 w 6191250"/>
                  <a:gd name="connsiteY58" fmla="*/ 2466975 h 3514725"/>
                  <a:gd name="connsiteX59" fmla="*/ 5838825 w 6191250"/>
                  <a:gd name="connsiteY59" fmla="*/ 2390775 h 3514725"/>
                  <a:gd name="connsiteX60" fmla="*/ 5848350 w 6191250"/>
                  <a:gd name="connsiteY60" fmla="*/ 2924175 h 3514725"/>
                  <a:gd name="connsiteX61" fmla="*/ 4810125 w 6191250"/>
                  <a:gd name="connsiteY61" fmla="*/ 2981325 h 3514725"/>
                  <a:gd name="connsiteX62" fmla="*/ 4810125 w 6191250"/>
                  <a:gd name="connsiteY62" fmla="*/ 3248025 h 3514725"/>
                  <a:gd name="connsiteX63" fmla="*/ 6191250 w 6191250"/>
                  <a:gd name="connsiteY63" fmla="*/ 3171825 h 3514725"/>
                  <a:gd name="connsiteX64" fmla="*/ 5991225 w 6191250"/>
                  <a:gd name="connsiteY64" fmla="*/ 0 h 3514725"/>
                  <a:gd name="connsiteX0" fmla="*/ 5991225 w 6191250"/>
                  <a:gd name="connsiteY0" fmla="*/ 0 h 3514725"/>
                  <a:gd name="connsiteX1" fmla="*/ 0 w 6191250"/>
                  <a:gd name="connsiteY1" fmla="*/ 304800 h 3514725"/>
                  <a:gd name="connsiteX2" fmla="*/ 171450 w 6191250"/>
                  <a:gd name="connsiteY2" fmla="*/ 3514725 h 3514725"/>
                  <a:gd name="connsiteX3" fmla="*/ 4105275 w 6191250"/>
                  <a:gd name="connsiteY3" fmla="*/ 3324225 h 3514725"/>
                  <a:gd name="connsiteX4" fmla="*/ 4095750 w 6191250"/>
                  <a:gd name="connsiteY4" fmla="*/ 3028950 h 3514725"/>
                  <a:gd name="connsiteX5" fmla="*/ 2964656 w 6191250"/>
                  <a:gd name="connsiteY5" fmla="*/ 3074194 h 3514725"/>
                  <a:gd name="connsiteX6" fmla="*/ 2952750 w 6191250"/>
                  <a:gd name="connsiteY6" fmla="*/ 2562225 h 3514725"/>
                  <a:gd name="connsiteX7" fmla="*/ 3343275 w 6191250"/>
                  <a:gd name="connsiteY7" fmla="*/ 2533650 h 3514725"/>
                  <a:gd name="connsiteX8" fmla="*/ 3324225 w 6191250"/>
                  <a:gd name="connsiteY8" fmla="*/ 2228850 h 3514725"/>
                  <a:gd name="connsiteX9" fmla="*/ 2705100 w 6191250"/>
                  <a:gd name="connsiteY9" fmla="*/ 2238375 h 3514725"/>
                  <a:gd name="connsiteX10" fmla="*/ 2664619 w 6191250"/>
                  <a:gd name="connsiteY10" fmla="*/ 3109913 h 3514725"/>
                  <a:gd name="connsiteX11" fmla="*/ 1619250 w 6191250"/>
                  <a:gd name="connsiteY11" fmla="*/ 3171825 h 3514725"/>
                  <a:gd name="connsiteX12" fmla="*/ 1600200 w 6191250"/>
                  <a:gd name="connsiteY12" fmla="*/ 2600325 h 3514725"/>
                  <a:gd name="connsiteX13" fmla="*/ 2419350 w 6191250"/>
                  <a:gd name="connsiteY13" fmla="*/ 2533650 h 3514725"/>
                  <a:gd name="connsiteX14" fmla="*/ 2400300 w 6191250"/>
                  <a:gd name="connsiteY14" fmla="*/ 2276475 h 3514725"/>
                  <a:gd name="connsiteX15" fmla="*/ 1590675 w 6191250"/>
                  <a:gd name="connsiteY15" fmla="*/ 2286000 h 3514725"/>
                  <a:gd name="connsiteX16" fmla="*/ 1552575 w 6191250"/>
                  <a:gd name="connsiteY16" fmla="*/ 2085975 h 3514725"/>
                  <a:gd name="connsiteX17" fmla="*/ 1257300 w 6191250"/>
                  <a:gd name="connsiteY17" fmla="*/ 2143125 h 3514725"/>
                  <a:gd name="connsiteX18" fmla="*/ 1381125 w 6191250"/>
                  <a:gd name="connsiteY18" fmla="*/ 3133725 h 3514725"/>
                  <a:gd name="connsiteX19" fmla="*/ 466725 w 6191250"/>
                  <a:gd name="connsiteY19" fmla="*/ 3248025 h 3514725"/>
                  <a:gd name="connsiteX20" fmla="*/ 438150 w 6191250"/>
                  <a:gd name="connsiteY20" fmla="*/ 2705100 h 3514725"/>
                  <a:gd name="connsiteX21" fmla="*/ 1076325 w 6191250"/>
                  <a:gd name="connsiteY21" fmla="*/ 2628900 h 3514725"/>
                  <a:gd name="connsiteX22" fmla="*/ 1057275 w 6191250"/>
                  <a:gd name="connsiteY22" fmla="*/ 2514600 h 3514725"/>
                  <a:gd name="connsiteX23" fmla="*/ 419100 w 6191250"/>
                  <a:gd name="connsiteY23" fmla="*/ 2495550 h 3514725"/>
                  <a:gd name="connsiteX24" fmla="*/ 381000 w 6191250"/>
                  <a:gd name="connsiteY24" fmla="*/ 2009775 h 3514725"/>
                  <a:gd name="connsiteX25" fmla="*/ 1533525 w 6191250"/>
                  <a:gd name="connsiteY25" fmla="*/ 1885950 h 3514725"/>
                  <a:gd name="connsiteX26" fmla="*/ 1533525 w 6191250"/>
                  <a:gd name="connsiteY26" fmla="*/ 1619250 h 3514725"/>
                  <a:gd name="connsiteX27" fmla="*/ 390525 w 6191250"/>
                  <a:gd name="connsiteY27" fmla="*/ 1676400 h 3514725"/>
                  <a:gd name="connsiteX28" fmla="*/ 342900 w 6191250"/>
                  <a:gd name="connsiteY28" fmla="*/ 1219200 h 3514725"/>
                  <a:gd name="connsiteX29" fmla="*/ 1057275 w 6191250"/>
                  <a:gd name="connsiteY29" fmla="*/ 1228725 h 3514725"/>
                  <a:gd name="connsiteX30" fmla="*/ 1019175 w 6191250"/>
                  <a:gd name="connsiteY30" fmla="*/ 923925 h 3514725"/>
                  <a:gd name="connsiteX31" fmla="*/ 342900 w 6191250"/>
                  <a:gd name="connsiteY31" fmla="*/ 962025 h 3514725"/>
                  <a:gd name="connsiteX32" fmla="*/ 342900 w 6191250"/>
                  <a:gd name="connsiteY32" fmla="*/ 581025 h 3514725"/>
                  <a:gd name="connsiteX33" fmla="*/ 1238250 w 6191250"/>
                  <a:gd name="connsiteY33" fmla="*/ 552450 h 3514725"/>
                  <a:gd name="connsiteX34" fmla="*/ 1247775 w 6191250"/>
                  <a:gd name="connsiteY34" fmla="*/ 1333500 h 3514725"/>
                  <a:gd name="connsiteX35" fmla="*/ 1552575 w 6191250"/>
                  <a:gd name="connsiteY35" fmla="*/ 1323975 h 3514725"/>
                  <a:gd name="connsiteX36" fmla="*/ 1543050 w 6191250"/>
                  <a:gd name="connsiteY36" fmla="*/ 1247775 h 3514725"/>
                  <a:gd name="connsiteX37" fmla="*/ 2386013 w 6191250"/>
                  <a:gd name="connsiteY37" fmla="*/ 1238250 h 3514725"/>
                  <a:gd name="connsiteX38" fmla="*/ 2381250 w 6191250"/>
                  <a:gd name="connsiteY38" fmla="*/ 990600 h 3514725"/>
                  <a:gd name="connsiteX39" fmla="*/ 1562100 w 6191250"/>
                  <a:gd name="connsiteY39" fmla="*/ 990600 h 3514725"/>
                  <a:gd name="connsiteX40" fmla="*/ 1562100 w 6191250"/>
                  <a:gd name="connsiteY40" fmla="*/ 533400 h 3514725"/>
                  <a:gd name="connsiteX41" fmla="*/ 2667000 w 6191250"/>
                  <a:gd name="connsiteY41" fmla="*/ 447675 h 3514725"/>
                  <a:gd name="connsiteX42" fmla="*/ 2695575 w 6191250"/>
                  <a:gd name="connsiteY42" fmla="*/ 1228725 h 3514725"/>
                  <a:gd name="connsiteX43" fmla="*/ 3743325 w 6191250"/>
                  <a:gd name="connsiteY43" fmla="*/ 1171575 h 3514725"/>
                  <a:gd name="connsiteX44" fmla="*/ 3724275 w 6191250"/>
                  <a:gd name="connsiteY44" fmla="*/ 942975 h 3514725"/>
                  <a:gd name="connsiteX45" fmla="*/ 3028950 w 6191250"/>
                  <a:gd name="connsiteY45" fmla="*/ 981075 h 3514725"/>
                  <a:gd name="connsiteX46" fmla="*/ 3009900 w 6191250"/>
                  <a:gd name="connsiteY46" fmla="*/ 457200 h 3514725"/>
                  <a:gd name="connsiteX47" fmla="*/ 4076700 w 6191250"/>
                  <a:gd name="connsiteY47" fmla="*/ 419100 h 3514725"/>
                  <a:gd name="connsiteX48" fmla="*/ 4067175 w 6191250"/>
                  <a:gd name="connsiteY48" fmla="*/ 1190625 h 3514725"/>
                  <a:gd name="connsiteX49" fmla="*/ 4381500 w 6191250"/>
                  <a:gd name="connsiteY49" fmla="*/ 1133475 h 3514725"/>
                  <a:gd name="connsiteX50" fmla="*/ 4400550 w 6191250"/>
                  <a:gd name="connsiteY50" fmla="*/ 342900 h 3514725"/>
                  <a:gd name="connsiteX51" fmla="*/ 5791200 w 6191250"/>
                  <a:gd name="connsiteY51" fmla="*/ 285750 h 3514725"/>
                  <a:gd name="connsiteX52" fmla="*/ 5791200 w 6191250"/>
                  <a:gd name="connsiteY52" fmla="*/ 771525 h 3514725"/>
                  <a:gd name="connsiteX53" fmla="*/ 5133975 w 6191250"/>
                  <a:gd name="connsiteY53" fmla="*/ 800100 h 3514725"/>
                  <a:gd name="connsiteX54" fmla="*/ 5153025 w 6191250"/>
                  <a:gd name="connsiteY54" fmla="*/ 1038225 h 3514725"/>
                  <a:gd name="connsiteX55" fmla="*/ 5772150 w 6191250"/>
                  <a:gd name="connsiteY55" fmla="*/ 1057275 h 3514725"/>
                  <a:gd name="connsiteX56" fmla="*/ 5810250 w 6191250"/>
                  <a:gd name="connsiteY56" fmla="*/ 2124075 h 3514725"/>
                  <a:gd name="connsiteX57" fmla="*/ 5381625 w 6191250"/>
                  <a:gd name="connsiteY57" fmla="*/ 2190750 h 3514725"/>
                  <a:gd name="connsiteX58" fmla="*/ 5400675 w 6191250"/>
                  <a:gd name="connsiteY58" fmla="*/ 2466975 h 3514725"/>
                  <a:gd name="connsiteX59" fmla="*/ 5838825 w 6191250"/>
                  <a:gd name="connsiteY59" fmla="*/ 2390775 h 3514725"/>
                  <a:gd name="connsiteX60" fmla="*/ 5848350 w 6191250"/>
                  <a:gd name="connsiteY60" fmla="*/ 2924175 h 3514725"/>
                  <a:gd name="connsiteX61" fmla="*/ 4810125 w 6191250"/>
                  <a:gd name="connsiteY61" fmla="*/ 2981325 h 3514725"/>
                  <a:gd name="connsiteX62" fmla="*/ 4810125 w 6191250"/>
                  <a:gd name="connsiteY62" fmla="*/ 3248025 h 3514725"/>
                  <a:gd name="connsiteX63" fmla="*/ 6191250 w 6191250"/>
                  <a:gd name="connsiteY63" fmla="*/ 3171825 h 3514725"/>
                  <a:gd name="connsiteX64" fmla="*/ 5991225 w 6191250"/>
                  <a:gd name="connsiteY64" fmla="*/ 0 h 3514725"/>
                  <a:gd name="connsiteX0" fmla="*/ 5991225 w 6191250"/>
                  <a:gd name="connsiteY0" fmla="*/ 0 h 3514725"/>
                  <a:gd name="connsiteX1" fmla="*/ 0 w 6191250"/>
                  <a:gd name="connsiteY1" fmla="*/ 304800 h 3514725"/>
                  <a:gd name="connsiteX2" fmla="*/ 171450 w 6191250"/>
                  <a:gd name="connsiteY2" fmla="*/ 3514725 h 3514725"/>
                  <a:gd name="connsiteX3" fmla="*/ 4105275 w 6191250"/>
                  <a:gd name="connsiteY3" fmla="*/ 3324225 h 3514725"/>
                  <a:gd name="connsiteX4" fmla="*/ 4095750 w 6191250"/>
                  <a:gd name="connsiteY4" fmla="*/ 3028950 h 3514725"/>
                  <a:gd name="connsiteX5" fmla="*/ 2964656 w 6191250"/>
                  <a:gd name="connsiteY5" fmla="*/ 3074194 h 3514725"/>
                  <a:gd name="connsiteX6" fmla="*/ 2952750 w 6191250"/>
                  <a:gd name="connsiteY6" fmla="*/ 2562225 h 3514725"/>
                  <a:gd name="connsiteX7" fmla="*/ 3343275 w 6191250"/>
                  <a:gd name="connsiteY7" fmla="*/ 2533650 h 3514725"/>
                  <a:gd name="connsiteX8" fmla="*/ 3324225 w 6191250"/>
                  <a:gd name="connsiteY8" fmla="*/ 2228850 h 3514725"/>
                  <a:gd name="connsiteX9" fmla="*/ 2705100 w 6191250"/>
                  <a:gd name="connsiteY9" fmla="*/ 2238375 h 3514725"/>
                  <a:gd name="connsiteX10" fmla="*/ 2664619 w 6191250"/>
                  <a:gd name="connsiteY10" fmla="*/ 3109913 h 3514725"/>
                  <a:gd name="connsiteX11" fmla="*/ 1619250 w 6191250"/>
                  <a:gd name="connsiteY11" fmla="*/ 3171825 h 3514725"/>
                  <a:gd name="connsiteX12" fmla="*/ 1600200 w 6191250"/>
                  <a:gd name="connsiteY12" fmla="*/ 2600325 h 3514725"/>
                  <a:gd name="connsiteX13" fmla="*/ 2419350 w 6191250"/>
                  <a:gd name="connsiteY13" fmla="*/ 2533650 h 3514725"/>
                  <a:gd name="connsiteX14" fmla="*/ 2400300 w 6191250"/>
                  <a:gd name="connsiteY14" fmla="*/ 2276475 h 3514725"/>
                  <a:gd name="connsiteX15" fmla="*/ 1590675 w 6191250"/>
                  <a:gd name="connsiteY15" fmla="*/ 2286000 h 3514725"/>
                  <a:gd name="connsiteX16" fmla="*/ 1552575 w 6191250"/>
                  <a:gd name="connsiteY16" fmla="*/ 2085975 h 3514725"/>
                  <a:gd name="connsiteX17" fmla="*/ 1257300 w 6191250"/>
                  <a:gd name="connsiteY17" fmla="*/ 2143125 h 3514725"/>
                  <a:gd name="connsiteX18" fmla="*/ 1381125 w 6191250"/>
                  <a:gd name="connsiteY18" fmla="*/ 3133725 h 3514725"/>
                  <a:gd name="connsiteX19" fmla="*/ 466725 w 6191250"/>
                  <a:gd name="connsiteY19" fmla="*/ 3248025 h 3514725"/>
                  <a:gd name="connsiteX20" fmla="*/ 438150 w 6191250"/>
                  <a:gd name="connsiteY20" fmla="*/ 2705100 h 3514725"/>
                  <a:gd name="connsiteX21" fmla="*/ 1076325 w 6191250"/>
                  <a:gd name="connsiteY21" fmla="*/ 2628900 h 3514725"/>
                  <a:gd name="connsiteX22" fmla="*/ 1057275 w 6191250"/>
                  <a:gd name="connsiteY22" fmla="*/ 2514600 h 3514725"/>
                  <a:gd name="connsiteX23" fmla="*/ 419100 w 6191250"/>
                  <a:gd name="connsiteY23" fmla="*/ 2495550 h 3514725"/>
                  <a:gd name="connsiteX24" fmla="*/ 381000 w 6191250"/>
                  <a:gd name="connsiteY24" fmla="*/ 2009775 h 3514725"/>
                  <a:gd name="connsiteX25" fmla="*/ 1533525 w 6191250"/>
                  <a:gd name="connsiteY25" fmla="*/ 1885950 h 3514725"/>
                  <a:gd name="connsiteX26" fmla="*/ 1533525 w 6191250"/>
                  <a:gd name="connsiteY26" fmla="*/ 1619250 h 3514725"/>
                  <a:gd name="connsiteX27" fmla="*/ 390525 w 6191250"/>
                  <a:gd name="connsiteY27" fmla="*/ 1676400 h 3514725"/>
                  <a:gd name="connsiteX28" fmla="*/ 342900 w 6191250"/>
                  <a:gd name="connsiteY28" fmla="*/ 1219200 h 3514725"/>
                  <a:gd name="connsiteX29" fmla="*/ 1057275 w 6191250"/>
                  <a:gd name="connsiteY29" fmla="*/ 1228725 h 3514725"/>
                  <a:gd name="connsiteX30" fmla="*/ 1019175 w 6191250"/>
                  <a:gd name="connsiteY30" fmla="*/ 923925 h 3514725"/>
                  <a:gd name="connsiteX31" fmla="*/ 342900 w 6191250"/>
                  <a:gd name="connsiteY31" fmla="*/ 962025 h 3514725"/>
                  <a:gd name="connsiteX32" fmla="*/ 342900 w 6191250"/>
                  <a:gd name="connsiteY32" fmla="*/ 581025 h 3514725"/>
                  <a:gd name="connsiteX33" fmla="*/ 1238250 w 6191250"/>
                  <a:gd name="connsiteY33" fmla="*/ 552450 h 3514725"/>
                  <a:gd name="connsiteX34" fmla="*/ 1247775 w 6191250"/>
                  <a:gd name="connsiteY34" fmla="*/ 1333500 h 3514725"/>
                  <a:gd name="connsiteX35" fmla="*/ 1552575 w 6191250"/>
                  <a:gd name="connsiteY35" fmla="*/ 1323975 h 3514725"/>
                  <a:gd name="connsiteX36" fmla="*/ 1543050 w 6191250"/>
                  <a:gd name="connsiteY36" fmla="*/ 1247775 h 3514725"/>
                  <a:gd name="connsiteX37" fmla="*/ 2386013 w 6191250"/>
                  <a:gd name="connsiteY37" fmla="*/ 1238250 h 3514725"/>
                  <a:gd name="connsiteX38" fmla="*/ 2381250 w 6191250"/>
                  <a:gd name="connsiteY38" fmla="*/ 990600 h 3514725"/>
                  <a:gd name="connsiteX39" fmla="*/ 1562100 w 6191250"/>
                  <a:gd name="connsiteY39" fmla="*/ 990600 h 3514725"/>
                  <a:gd name="connsiteX40" fmla="*/ 1562100 w 6191250"/>
                  <a:gd name="connsiteY40" fmla="*/ 533400 h 3514725"/>
                  <a:gd name="connsiteX41" fmla="*/ 2667000 w 6191250"/>
                  <a:gd name="connsiteY41" fmla="*/ 447675 h 3514725"/>
                  <a:gd name="connsiteX42" fmla="*/ 2695575 w 6191250"/>
                  <a:gd name="connsiteY42" fmla="*/ 1228725 h 3514725"/>
                  <a:gd name="connsiteX43" fmla="*/ 3743325 w 6191250"/>
                  <a:gd name="connsiteY43" fmla="*/ 1171575 h 3514725"/>
                  <a:gd name="connsiteX44" fmla="*/ 3724275 w 6191250"/>
                  <a:gd name="connsiteY44" fmla="*/ 942975 h 3514725"/>
                  <a:gd name="connsiteX45" fmla="*/ 3028950 w 6191250"/>
                  <a:gd name="connsiteY45" fmla="*/ 981075 h 3514725"/>
                  <a:gd name="connsiteX46" fmla="*/ 3009900 w 6191250"/>
                  <a:gd name="connsiteY46" fmla="*/ 457200 h 3514725"/>
                  <a:gd name="connsiteX47" fmla="*/ 4076700 w 6191250"/>
                  <a:gd name="connsiteY47" fmla="*/ 419100 h 3514725"/>
                  <a:gd name="connsiteX48" fmla="*/ 4048125 w 6191250"/>
                  <a:gd name="connsiteY48" fmla="*/ 1166813 h 3514725"/>
                  <a:gd name="connsiteX49" fmla="*/ 4381500 w 6191250"/>
                  <a:gd name="connsiteY49" fmla="*/ 1133475 h 3514725"/>
                  <a:gd name="connsiteX50" fmla="*/ 4400550 w 6191250"/>
                  <a:gd name="connsiteY50" fmla="*/ 342900 h 3514725"/>
                  <a:gd name="connsiteX51" fmla="*/ 5791200 w 6191250"/>
                  <a:gd name="connsiteY51" fmla="*/ 285750 h 3514725"/>
                  <a:gd name="connsiteX52" fmla="*/ 5791200 w 6191250"/>
                  <a:gd name="connsiteY52" fmla="*/ 771525 h 3514725"/>
                  <a:gd name="connsiteX53" fmla="*/ 5133975 w 6191250"/>
                  <a:gd name="connsiteY53" fmla="*/ 800100 h 3514725"/>
                  <a:gd name="connsiteX54" fmla="*/ 5153025 w 6191250"/>
                  <a:gd name="connsiteY54" fmla="*/ 1038225 h 3514725"/>
                  <a:gd name="connsiteX55" fmla="*/ 5772150 w 6191250"/>
                  <a:gd name="connsiteY55" fmla="*/ 1057275 h 3514725"/>
                  <a:gd name="connsiteX56" fmla="*/ 5810250 w 6191250"/>
                  <a:gd name="connsiteY56" fmla="*/ 2124075 h 3514725"/>
                  <a:gd name="connsiteX57" fmla="*/ 5381625 w 6191250"/>
                  <a:gd name="connsiteY57" fmla="*/ 2190750 h 3514725"/>
                  <a:gd name="connsiteX58" fmla="*/ 5400675 w 6191250"/>
                  <a:gd name="connsiteY58" fmla="*/ 2466975 h 3514725"/>
                  <a:gd name="connsiteX59" fmla="*/ 5838825 w 6191250"/>
                  <a:gd name="connsiteY59" fmla="*/ 2390775 h 3514725"/>
                  <a:gd name="connsiteX60" fmla="*/ 5848350 w 6191250"/>
                  <a:gd name="connsiteY60" fmla="*/ 2924175 h 3514725"/>
                  <a:gd name="connsiteX61" fmla="*/ 4810125 w 6191250"/>
                  <a:gd name="connsiteY61" fmla="*/ 2981325 h 3514725"/>
                  <a:gd name="connsiteX62" fmla="*/ 4810125 w 6191250"/>
                  <a:gd name="connsiteY62" fmla="*/ 3248025 h 3514725"/>
                  <a:gd name="connsiteX63" fmla="*/ 6191250 w 6191250"/>
                  <a:gd name="connsiteY63" fmla="*/ 3171825 h 3514725"/>
                  <a:gd name="connsiteX64" fmla="*/ 5991225 w 6191250"/>
                  <a:gd name="connsiteY64" fmla="*/ 0 h 3514725"/>
                  <a:gd name="connsiteX0" fmla="*/ 5991225 w 6191250"/>
                  <a:gd name="connsiteY0" fmla="*/ 0 h 3514725"/>
                  <a:gd name="connsiteX1" fmla="*/ 0 w 6191250"/>
                  <a:gd name="connsiteY1" fmla="*/ 304800 h 3514725"/>
                  <a:gd name="connsiteX2" fmla="*/ 171450 w 6191250"/>
                  <a:gd name="connsiteY2" fmla="*/ 3514725 h 3514725"/>
                  <a:gd name="connsiteX3" fmla="*/ 4105275 w 6191250"/>
                  <a:gd name="connsiteY3" fmla="*/ 3324225 h 3514725"/>
                  <a:gd name="connsiteX4" fmla="*/ 4095750 w 6191250"/>
                  <a:gd name="connsiteY4" fmla="*/ 3028950 h 3514725"/>
                  <a:gd name="connsiteX5" fmla="*/ 2964656 w 6191250"/>
                  <a:gd name="connsiteY5" fmla="*/ 3074194 h 3514725"/>
                  <a:gd name="connsiteX6" fmla="*/ 2952750 w 6191250"/>
                  <a:gd name="connsiteY6" fmla="*/ 2562225 h 3514725"/>
                  <a:gd name="connsiteX7" fmla="*/ 3343275 w 6191250"/>
                  <a:gd name="connsiteY7" fmla="*/ 2533650 h 3514725"/>
                  <a:gd name="connsiteX8" fmla="*/ 3324225 w 6191250"/>
                  <a:gd name="connsiteY8" fmla="*/ 2228850 h 3514725"/>
                  <a:gd name="connsiteX9" fmla="*/ 2705100 w 6191250"/>
                  <a:gd name="connsiteY9" fmla="*/ 2238375 h 3514725"/>
                  <a:gd name="connsiteX10" fmla="*/ 2664619 w 6191250"/>
                  <a:gd name="connsiteY10" fmla="*/ 3109913 h 3514725"/>
                  <a:gd name="connsiteX11" fmla="*/ 1619250 w 6191250"/>
                  <a:gd name="connsiteY11" fmla="*/ 3171825 h 3514725"/>
                  <a:gd name="connsiteX12" fmla="*/ 1600200 w 6191250"/>
                  <a:gd name="connsiteY12" fmla="*/ 2600325 h 3514725"/>
                  <a:gd name="connsiteX13" fmla="*/ 2419350 w 6191250"/>
                  <a:gd name="connsiteY13" fmla="*/ 2533650 h 3514725"/>
                  <a:gd name="connsiteX14" fmla="*/ 2400300 w 6191250"/>
                  <a:gd name="connsiteY14" fmla="*/ 2276475 h 3514725"/>
                  <a:gd name="connsiteX15" fmla="*/ 1590675 w 6191250"/>
                  <a:gd name="connsiteY15" fmla="*/ 2286000 h 3514725"/>
                  <a:gd name="connsiteX16" fmla="*/ 1552575 w 6191250"/>
                  <a:gd name="connsiteY16" fmla="*/ 2085975 h 3514725"/>
                  <a:gd name="connsiteX17" fmla="*/ 1257300 w 6191250"/>
                  <a:gd name="connsiteY17" fmla="*/ 2143125 h 3514725"/>
                  <a:gd name="connsiteX18" fmla="*/ 1381125 w 6191250"/>
                  <a:gd name="connsiteY18" fmla="*/ 3133725 h 3514725"/>
                  <a:gd name="connsiteX19" fmla="*/ 466725 w 6191250"/>
                  <a:gd name="connsiteY19" fmla="*/ 3248025 h 3514725"/>
                  <a:gd name="connsiteX20" fmla="*/ 438150 w 6191250"/>
                  <a:gd name="connsiteY20" fmla="*/ 2705100 h 3514725"/>
                  <a:gd name="connsiteX21" fmla="*/ 1066800 w 6191250"/>
                  <a:gd name="connsiteY21" fmla="*/ 2657475 h 3514725"/>
                  <a:gd name="connsiteX22" fmla="*/ 1057275 w 6191250"/>
                  <a:gd name="connsiteY22" fmla="*/ 2514600 h 3514725"/>
                  <a:gd name="connsiteX23" fmla="*/ 419100 w 6191250"/>
                  <a:gd name="connsiteY23" fmla="*/ 2495550 h 3514725"/>
                  <a:gd name="connsiteX24" fmla="*/ 381000 w 6191250"/>
                  <a:gd name="connsiteY24" fmla="*/ 2009775 h 3514725"/>
                  <a:gd name="connsiteX25" fmla="*/ 1533525 w 6191250"/>
                  <a:gd name="connsiteY25" fmla="*/ 1885950 h 3514725"/>
                  <a:gd name="connsiteX26" fmla="*/ 1533525 w 6191250"/>
                  <a:gd name="connsiteY26" fmla="*/ 1619250 h 3514725"/>
                  <a:gd name="connsiteX27" fmla="*/ 390525 w 6191250"/>
                  <a:gd name="connsiteY27" fmla="*/ 1676400 h 3514725"/>
                  <a:gd name="connsiteX28" fmla="*/ 342900 w 6191250"/>
                  <a:gd name="connsiteY28" fmla="*/ 1219200 h 3514725"/>
                  <a:gd name="connsiteX29" fmla="*/ 1057275 w 6191250"/>
                  <a:gd name="connsiteY29" fmla="*/ 1228725 h 3514725"/>
                  <a:gd name="connsiteX30" fmla="*/ 1019175 w 6191250"/>
                  <a:gd name="connsiteY30" fmla="*/ 923925 h 3514725"/>
                  <a:gd name="connsiteX31" fmla="*/ 342900 w 6191250"/>
                  <a:gd name="connsiteY31" fmla="*/ 962025 h 3514725"/>
                  <a:gd name="connsiteX32" fmla="*/ 342900 w 6191250"/>
                  <a:gd name="connsiteY32" fmla="*/ 581025 h 3514725"/>
                  <a:gd name="connsiteX33" fmla="*/ 1238250 w 6191250"/>
                  <a:gd name="connsiteY33" fmla="*/ 552450 h 3514725"/>
                  <a:gd name="connsiteX34" fmla="*/ 1247775 w 6191250"/>
                  <a:gd name="connsiteY34" fmla="*/ 1333500 h 3514725"/>
                  <a:gd name="connsiteX35" fmla="*/ 1552575 w 6191250"/>
                  <a:gd name="connsiteY35" fmla="*/ 1323975 h 3514725"/>
                  <a:gd name="connsiteX36" fmla="*/ 1543050 w 6191250"/>
                  <a:gd name="connsiteY36" fmla="*/ 1247775 h 3514725"/>
                  <a:gd name="connsiteX37" fmla="*/ 2386013 w 6191250"/>
                  <a:gd name="connsiteY37" fmla="*/ 1238250 h 3514725"/>
                  <a:gd name="connsiteX38" fmla="*/ 2381250 w 6191250"/>
                  <a:gd name="connsiteY38" fmla="*/ 990600 h 3514725"/>
                  <a:gd name="connsiteX39" fmla="*/ 1562100 w 6191250"/>
                  <a:gd name="connsiteY39" fmla="*/ 990600 h 3514725"/>
                  <a:gd name="connsiteX40" fmla="*/ 1562100 w 6191250"/>
                  <a:gd name="connsiteY40" fmla="*/ 533400 h 3514725"/>
                  <a:gd name="connsiteX41" fmla="*/ 2667000 w 6191250"/>
                  <a:gd name="connsiteY41" fmla="*/ 447675 h 3514725"/>
                  <a:gd name="connsiteX42" fmla="*/ 2695575 w 6191250"/>
                  <a:gd name="connsiteY42" fmla="*/ 1228725 h 3514725"/>
                  <a:gd name="connsiteX43" fmla="*/ 3743325 w 6191250"/>
                  <a:gd name="connsiteY43" fmla="*/ 1171575 h 3514725"/>
                  <a:gd name="connsiteX44" fmla="*/ 3724275 w 6191250"/>
                  <a:gd name="connsiteY44" fmla="*/ 942975 h 3514725"/>
                  <a:gd name="connsiteX45" fmla="*/ 3028950 w 6191250"/>
                  <a:gd name="connsiteY45" fmla="*/ 981075 h 3514725"/>
                  <a:gd name="connsiteX46" fmla="*/ 3009900 w 6191250"/>
                  <a:gd name="connsiteY46" fmla="*/ 457200 h 3514725"/>
                  <a:gd name="connsiteX47" fmla="*/ 4076700 w 6191250"/>
                  <a:gd name="connsiteY47" fmla="*/ 419100 h 3514725"/>
                  <a:gd name="connsiteX48" fmla="*/ 4048125 w 6191250"/>
                  <a:gd name="connsiteY48" fmla="*/ 1166813 h 3514725"/>
                  <a:gd name="connsiteX49" fmla="*/ 4381500 w 6191250"/>
                  <a:gd name="connsiteY49" fmla="*/ 1133475 h 3514725"/>
                  <a:gd name="connsiteX50" fmla="*/ 4400550 w 6191250"/>
                  <a:gd name="connsiteY50" fmla="*/ 342900 h 3514725"/>
                  <a:gd name="connsiteX51" fmla="*/ 5791200 w 6191250"/>
                  <a:gd name="connsiteY51" fmla="*/ 285750 h 3514725"/>
                  <a:gd name="connsiteX52" fmla="*/ 5791200 w 6191250"/>
                  <a:gd name="connsiteY52" fmla="*/ 771525 h 3514725"/>
                  <a:gd name="connsiteX53" fmla="*/ 5133975 w 6191250"/>
                  <a:gd name="connsiteY53" fmla="*/ 800100 h 3514725"/>
                  <a:gd name="connsiteX54" fmla="*/ 5153025 w 6191250"/>
                  <a:gd name="connsiteY54" fmla="*/ 1038225 h 3514725"/>
                  <a:gd name="connsiteX55" fmla="*/ 5772150 w 6191250"/>
                  <a:gd name="connsiteY55" fmla="*/ 1057275 h 3514725"/>
                  <a:gd name="connsiteX56" fmla="*/ 5810250 w 6191250"/>
                  <a:gd name="connsiteY56" fmla="*/ 2124075 h 3514725"/>
                  <a:gd name="connsiteX57" fmla="*/ 5381625 w 6191250"/>
                  <a:gd name="connsiteY57" fmla="*/ 2190750 h 3514725"/>
                  <a:gd name="connsiteX58" fmla="*/ 5400675 w 6191250"/>
                  <a:gd name="connsiteY58" fmla="*/ 2466975 h 3514725"/>
                  <a:gd name="connsiteX59" fmla="*/ 5838825 w 6191250"/>
                  <a:gd name="connsiteY59" fmla="*/ 2390775 h 3514725"/>
                  <a:gd name="connsiteX60" fmla="*/ 5848350 w 6191250"/>
                  <a:gd name="connsiteY60" fmla="*/ 2924175 h 3514725"/>
                  <a:gd name="connsiteX61" fmla="*/ 4810125 w 6191250"/>
                  <a:gd name="connsiteY61" fmla="*/ 2981325 h 3514725"/>
                  <a:gd name="connsiteX62" fmla="*/ 4810125 w 6191250"/>
                  <a:gd name="connsiteY62" fmla="*/ 3248025 h 3514725"/>
                  <a:gd name="connsiteX63" fmla="*/ 6191250 w 6191250"/>
                  <a:gd name="connsiteY63" fmla="*/ 3171825 h 3514725"/>
                  <a:gd name="connsiteX64" fmla="*/ 5991225 w 6191250"/>
                  <a:gd name="connsiteY64" fmla="*/ 0 h 3514725"/>
                  <a:gd name="connsiteX0" fmla="*/ 5991225 w 6191250"/>
                  <a:gd name="connsiteY0" fmla="*/ 0 h 3514725"/>
                  <a:gd name="connsiteX1" fmla="*/ 0 w 6191250"/>
                  <a:gd name="connsiteY1" fmla="*/ 304800 h 3514725"/>
                  <a:gd name="connsiteX2" fmla="*/ 171450 w 6191250"/>
                  <a:gd name="connsiteY2" fmla="*/ 3514725 h 3514725"/>
                  <a:gd name="connsiteX3" fmla="*/ 4105275 w 6191250"/>
                  <a:gd name="connsiteY3" fmla="*/ 3324225 h 3514725"/>
                  <a:gd name="connsiteX4" fmla="*/ 4095750 w 6191250"/>
                  <a:gd name="connsiteY4" fmla="*/ 3028950 h 3514725"/>
                  <a:gd name="connsiteX5" fmla="*/ 2964656 w 6191250"/>
                  <a:gd name="connsiteY5" fmla="*/ 3074194 h 3514725"/>
                  <a:gd name="connsiteX6" fmla="*/ 2952750 w 6191250"/>
                  <a:gd name="connsiteY6" fmla="*/ 2562225 h 3514725"/>
                  <a:gd name="connsiteX7" fmla="*/ 3343275 w 6191250"/>
                  <a:gd name="connsiteY7" fmla="*/ 2533650 h 3514725"/>
                  <a:gd name="connsiteX8" fmla="*/ 3324225 w 6191250"/>
                  <a:gd name="connsiteY8" fmla="*/ 2228850 h 3514725"/>
                  <a:gd name="connsiteX9" fmla="*/ 2705100 w 6191250"/>
                  <a:gd name="connsiteY9" fmla="*/ 2238375 h 3514725"/>
                  <a:gd name="connsiteX10" fmla="*/ 2664619 w 6191250"/>
                  <a:gd name="connsiteY10" fmla="*/ 3109913 h 3514725"/>
                  <a:gd name="connsiteX11" fmla="*/ 1619250 w 6191250"/>
                  <a:gd name="connsiteY11" fmla="*/ 3171825 h 3514725"/>
                  <a:gd name="connsiteX12" fmla="*/ 1600200 w 6191250"/>
                  <a:gd name="connsiteY12" fmla="*/ 2600325 h 3514725"/>
                  <a:gd name="connsiteX13" fmla="*/ 2419350 w 6191250"/>
                  <a:gd name="connsiteY13" fmla="*/ 2533650 h 3514725"/>
                  <a:gd name="connsiteX14" fmla="*/ 2400300 w 6191250"/>
                  <a:gd name="connsiteY14" fmla="*/ 2276475 h 3514725"/>
                  <a:gd name="connsiteX15" fmla="*/ 1590675 w 6191250"/>
                  <a:gd name="connsiteY15" fmla="*/ 2286000 h 3514725"/>
                  <a:gd name="connsiteX16" fmla="*/ 1552575 w 6191250"/>
                  <a:gd name="connsiteY16" fmla="*/ 2085975 h 3514725"/>
                  <a:gd name="connsiteX17" fmla="*/ 1257300 w 6191250"/>
                  <a:gd name="connsiteY17" fmla="*/ 2143125 h 3514725"/>
                  <a:gd name="connsiteX18" fmla="*/ 1350645 w 6191250"/>
                  <a:gd name="connsiteY18" fmla="*/ 3133725 h 3514725"/>
                  <a:gd name="connsiteX19" fmla="*/ 466725 w 6191250"/>
                  <a:gd name="connsiteY19" fmla="*/ 3248025 h 3514725"/>
                  <a:gd name="connsiteX20" fmla="*/ 438150 w 6191250"/>
                  <a:gd name="connsiteY20" fmla="*/ 2705100 h 3514725"/>
                  <a:gd name="connsiteX21" fmla="*/ 1066800 w 6191250"/>
                  <a:gd name="connsiteY21" fmla="*/ 2657475 h 3514725"/>
                  <a:gd name="connsiteX22" fmla="*/ 1057275 w 6191250"/>
                  <a:gd name="connsiteY22" fmla="*/ 2514600 h 3514725"/>
                  <a:gd name="connsiteX23" fmla="*/ 419100 w 6191250"/>
                  <a:gd name="connsiteY23" fmla="*/ 2495550 h 3514725"/>
                  <a:gd name="connsiteX24" fmla="*/ 381000 w 6191250"/>
                  <a:gd name="connsiteY24" fmla="*/ 2009775 h 3514725"/>
                  <a:gd name="connsiteX25" fmla="*/ 1533525 w 6191250"/>
                  <a:gd name="connsiteY25" fmla="*/ 1885950 h 3514725"/>
                  <a:gd name="connsiteX26" fmla="*/ 1533525 w 6191250"/>
                  <a:gd name="connsiteY26" fmla="*/ 1619250 h 3514725"/>
                  <a:gd name="connsiteX27" fmla="*/ 390525 w 6191250"/>
                  <a:gd name="connsiteY27" fmla="*/ 1676400 h 3514725"/>
                  <a:gd name="connsiteX28" fmla="*/ 342900 w 6191250"/>
                  <a:gd name="connsiteY28" fmla="*/ 1219200 h 3514725"/>
                  <a:gd name="connsiteX29" fmla="*/ 1057275 w 6191250"/>
                  <a:gd name="connsiteY29" fmla="*/ 1228725 h 3514725"/>
                  <a:gd name="connsiteX30" fmla="*/ 1019175 w 6191250"/>
                  <a:gd name="connsiteY30" fmla="*/ 923925 h 3514725"/>
                  <a:gd name="connsiteX31" fmla="*/ 342900 w 6191250"/>
                  <a:gd name="connsiteY31" fmla="*/ 962025 h 3514725"/>
                  <a:gd name="connsiteX32" fmla="*/ 342900 w 6191250"/>
                  <a:gd name="connsiteY32" fmla="*/ 581025 h 3514725"/>
                  <a:gd name="connsiteX33" fmla="*/ 1238250 w 6191250"/>
                  <a:gd name="connsiteY33" fmla="*/ 552450 h 3514725"/>
                  <a:gd name="connsiteX34" fmla="*/ 1247775 w 6191250"/>
                  <a:gd name="connsiteY34" fmla="*/ 1333500 h 3514725"/>
                  <a:gd name="connsiteX35" fmla="*/ 1552575 w 6191250"/>
                  <a:gd name="connsiteY35" fmla="*/ 1323975 h 3514725"/>
                  <a:gd name="connsiteX36" fmla="*/ 1543050 w 6191250"/>
                  <a:gd name="connsiteY36" fmla="*/ 1247775 h 3514725"/>
                  <a:gd name="connsiteX37" fmla="*/ 2386013 w 6191250"/>
                  <a:gd name="connsiteY37" fmla="*/ 1238250 h 3514725"/>
                  <a:gd name="connsiteX38" fmla="*/ 2381250 w 6191250"/>
                  <a:gd name="connsiteY38" fmla="*/ 990600 h 3514725"/>
                  <a:gd name="connsiteX39" fmla="*/ 1562100 w 6191250"/>
                  <a:gd name="connsiteY39" fmla="*/ 990600 h 3514725"/>
                  <a:gd name="connsiteX40" fmla="*/ 1562100 w 6191250"/>
                  <a:gd name="connsiteY40" fmla="*/ 533400 h 3514725"/>
                  <a:gd name="connsiteX41" fmla="*/ 2667000 w 6191250"/>
                  <a:gd name="connsiteY41" fmla="*/ 447675 h 3514725"/>
                  <a:gd name="connsiteX42" fmla="*/ 2695575 w 6191250"/>
                  <a:gd name="connsiteY42" fmla="*/ 1228725 h 3514725"/>
                  <a:gd name="connsiteX43" fmla="*/ 3743325 w 6191250"/>
                  <a:gd name="connsiteY43" fmla="*/ 1171575 h 3514725"/>
                  <a:gd name="connsiteX44" fmla="*/ 3724275 w 6191250"/>
                  <a:gd name="connsiteY44" fmla="*/ 942975 h 3514725"/>
                  <a:gd name="connsiteX45" fmla="*/ 3028950 w 6191250"/>
                  <a:gd name="connsiteY45" fmla="*/ 981075 h 3514725"/>
                  <a:gd name="connsiteX46" fmla="*/ 3009900 w 6191250"/>
                  <a:gd name="connsiteY46" fmla="*/ 457200 h 3514725"/>
                  <a:gd name="connsiteX47" fmla="*/ 4076700 w 6191250"/>
                  <a:gd name="connsiteY47" fmla="*/ 419100 h 3514725"/>
                  <a:gd name="connsiteX48" fmla="*/ 4048125 w 6191250"/>
                  <a:gd name="connsiteY48" fmla="*/ 1166813 h 3514725"/>
                  <a:gd name="connsiteX49" fmla="*/ 4381500 w 6191250"/>
                  <a:gd name="connsiteY49" fmla="*/ 1133475 h 3514725"/>
                  <a:gd name="connsiteX50" fmla="*/ 4400550 w 6191250"/>
                  <a:gd name="connsiteY50" fmla="*/ 342900 h 3514725"/>
                  <a:gd name="connsiteX51" fmla="*/ 5791200 w 6191250"/>
                  <a:gd name="connsiteY51" fmla="*/ 285750 h 3514725"/>
                  <a:gd name="connsiteX52" fmla="*/ 5791200 w 6191250"/>
                  <a:gd name="connsiteY52" fmla="*/ 771525 h 3514725"/>
                  <a:gd name="connsiteX53" fmla="*/ 5133975 w 6191250"/>
                  <a:gd name="connsiteY53" fmla="*/ 800100 h 3514725"/>
                  <a:gd name="connsiteX54" fmla="*/ 5153025 w 6191250"/>
                  <a:gd name="connsiteY54" fmla="*/ 1038225 h 3514725"/>
                  <a:gd name="connsiteX55" fmla="*/ 5772150 w 6191250"/>
                  <a:gd name="connsiteY55" fmla="*/ 1057275 h 3514725"/>
                  <a:gd name="connsiteX56" fmla="*/ 5810250 w 6191250"/>
                  <a:gd name="connsiteY56" fmla="*/ 2124075 h 3514725"/>
                  <a:gd name="connsiteX57" fmla="*/ 5381625 w 6191250"/>
                  <a:gd name="connsiteY57" fmla="*/ 2190750 h 3514725"/>
                  <a:gd name="connsiteX58" fmla="*/ 5400675 w 6191250"/>
                  <a:gd name="connsiteY58" fmla="*/ 2466975 h 3514725"/>
                  <a:gd name="connsiteX59" fmla="*/ 5838825 w 6191250"/>
                  <a:gd name="connsiteY59" fmla="*/ 2390775 h 3514725"/>
                  <a:gd name="connsiteX60" fmla="*/ 5848350 w 6191250"/>
                  <a:gd name="connsiteY60" fmla="*/ 2924175 h 3514725"/>
                  <a:gd name="connsiteX61" fmla="*/ 4810125 w 6191250"/>
                  <a:gd name="connsiteY61" fmla="*/ 2981325 h 3514725"/>
                  <a:gd name="connsiteX62" fmla="*/ 4810125 w 6191250"/>
                  <a:gd name="connsiteY62" fmla="*/ 3248025 h 3514725"/>
                  <a:gd name="connsiteX63" fmla="*/ 6191250 w 6191250"/>
                  <a:gd name="connsiteY63" fmla="*/ 3171825 h 3514725"/>
                  <a:gd name="connsiteX64" fmla="*/ 5991225 w 6191250"/>
                  <a:gd name="connsiteY64" fmla="*/ 0 h 3514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191250" h="3514725">
                    <a:moveTo>
                      <a:pt x="5991225" y="0"/>
                    </a:moveTo>
                    <a:lnTo>
                      <a:pt x="0" y="304800"/>
                    </a:lnTo>
                    <a:lnTo>
                      <a:pt x="171450" y="3514725"/>
                    </a:lnTo>
                    <a:lnTo>
                      <a:pt x="4105275" y="3324225"/>
                    </a:lnTo>
                    <a:lnTo>
                      <a:pt x="4095750" y="3028950"/>
                    </a:lnTo>
                    <a:lnTo>
                      <a:pt x="2964656" y="3074194"/>
                    </a:lnTo>
                    <a:lnTo>
                      <a:pt x="2952750" y="2562225"/>
                    </a:lnTo>
                    <a:lnTo>
                      <a:pt x="3343275" y="2533650"/>
                    </a:lnTo>
                    <a:lnTo>
                      <a:pt x="3324225" y="2228850"/>
                    </a:lnTo>
                    <a:lnTo>
                      <a:pt x="2705100" y="2238375"/>
                    </a:lnTo>
                    <a:lnTo>
                      <a:pt x="2664619" y="3109913"/>
                    </a:lnTo>
                    <a:lnTo>
                      <a:pt x="1619250" y="3171825"/>
                    </a:lnTo>
                    <a:lnTo>
                      <a:pt x="1600200" y="2600325"/>
                    </a:lnTo>
                    <a:lnTo>
                      <a:pt x="2419350" y="2533650"/>
                    </a:lnTo>
                    <a:lnTo>
                      <a:pt x="2400300" y="2276475"/>
                    </a:lnTo>
                    <a:lnTo>
                      <a:pt x="1590675" y="2286000"/>
                    </a:lnTo>
                    <a:lnTo>
                      <a:pt x="1552575" y="2085975"/>
                    </a:lnTo>
                    <a:lnTo>
                      <a:pt x="1257300" y="2143125"/>
                    </a:lnTo>
                    <a:lnTo>
                      <a:pt x="1350645" y="3133725"/>
                    </a:lnTo>
                    <a:lnTo>
                      <a:pt x="466725" y="3248025"/>
                    </a:lnTo>
                    <a:lnTo>
                      <a:pt x="438150" y="2705100"/>
                    </a:lnTo>
                    <a:lnTo>
                      <a:pt x="1066800" y="2657475"/>
                    </a:lnTo>
                    <a:lnTo>
                      <a:pt x="1057275" y="2514600"/>
                    </a:lnTo>
                    <a:lnTo>
                      <a:pt x="419100" y="2495550"/>
                    </a:lnTo>
                    <a:lnTo>
                      <a:pt x="381000" y="2009775"/>
                    </a:lnTo>
                    <a:lnTo>
                      <a:pt x="1533525" y="1885950"/>
                    </a:lnTo>
                    <a:lnTo>
                      <a:pt x="1533525" y="1619250"/>
                    </a:lnTo>
                    <a:lnTo>
                      <a:pt x="390525" y="1676400"/>
                    </a:lnTo>
                    <a:lnTo>
                      <a:pt x="342900" y="1219200"/>
                    </a:lnTo>
                    <a:lnTo>
                      <a:pt x="1057275" y="1228725"/>
                    </a:lnTo>
                    <a:lnTo>
                      <a:pt x="1019175" y="923925"/>
                    </a:lnTo>
                    <a:lnTo>
                      <a:pt x="342900" y="962025"/>
                    </a:lnTo>
                    <a:lnTo>
                      <a:pt x="342900" y="581025"/>
                    </a:lnTo>
                    <a:lnTo>
                      <a:pt x="1238250" y="552450"/>
                    </a:lnTo>
                    <a:lnTo>
                      <a:pt x="1247775" y="1333500"/>
                    </a:lnTo>
                    <a:lnTo>
                      <a:pt x="1552575" y="1323975"/>
                    </a:lnTo>
                    <a:lnTo>
                      <a:pt x="1543050" y="1247775"/>
                    </a:lnTo>
                    <a:lnTo>
                      <a:pt x="2386013" y="1238250"/>
                    </a:lnTo>
                    <a:cubicBezTo>
                      <a:pt x="2384425" y="1155700"/>
                      <a:pt x="2382838" y="1073150"/>
                      <a:pt x="2381250" y="990600"/>
                    </a:cubicBezTo>
                    <a:lnTo>
                      <a:pt x="1562100" y="990600"/>
                    </a:lnTo>
                    <a:lnTo>
                      <a:pt x="1562100" y="533400"/>
                    </a:lnTo>
                    <a:lnTo>
                      <a:pt x="2667000" y="447675"/>
                    </a:lnTo>
                    <a:lnTo>
                      <a:pt x="2695575" y="1228725"/>
                    </a:lnTo>
                    <a:lnTo>
                      <a:pt x="3743325" y="1171575"/>
                    </a:lnTo>
                    <a:lnTo>
                      <a:pt x="3724275" y="942975"/>
                    </a:lnTo>
                    <a:lnTo>
                      <a:pt x="3028950" y="981075"/>
                    </a:lnTo>
                    <a:lnTo>
                      <a:pt x="3009900" y="457200"/>
                    </a:lnTo>
                    <a:lnTo>
                      <a:pt x="4076700" y="419100"/>
                    </a:lnTo>
                    <a:lnTo>
                      <a:pt x="4048125" y="1166813"/>
                    </a:lnTo>
                    <a:lnTo>
                      <a:pt x="4381500" y="1133475"/>
                    </a:lnTo>
                    <a:lnTo>
                      <a:pt x="4400550" y="342900"/>
                    </a:lnTo>
                    <a:lnTo>
                      <a:pt x="5791200" y="285750"/>
                    </a:lnTo>
                    <a:lnTo>
                      <a:pt x="5791200" y="771525"/>
                    </a:lnTo>
                    <a:lnTo>
                      <a:pt x="5133975" y="800100"/>
                    </a:lnTo>
                    <a:lnTo>
                      <a:pt x="5153025" y="1038225"/>
                    </a:lnTo>
                    <a:lnTo>
                      <a:pt x="5772150" y="1057275"/>
                    </a:lnTo>
                    <a:lnTo>
                      <a:pt x="5810250" y="2124075"/>
                    </a:lnTo>
                    <a:lnTo>
                      <a:pt x="5381625" y="2190750"/>
                    </a:lnTo>
                    <a:lnTo>
                      <a:pt x="5400675" y="2466975"/>
                    </a:lnTo>
                    <a:lnTo>
                      <a:pt x="5838825" y="2390775"/>
                    </a:lnTo>
                    <a:lnTo>
                      <a:pt x="5848350" y="2924175"/>
                    </a:lnTo>
                    <a:lnTo>
                      <a:pt x="4810125" y="2981325"/>
                    </a:lnTo>
                    <a:lnTo>
                      <a:pt x="4810125" y="3248025"/>
                    </a:lnTo>
                    <a:lnTo>
                      <a:pt x="6191250" y="3171825"/>
                    </a:lnTo>
                    <a:lnTo>
                      <a:pt x="5991225" y="0"/>
                    </a:lnTo>
                    <a:close/>
                  </a:path>
                </a:pathLst>
              </a:custGeom>
              <a:solidFill>
                <a:srgbClr val="C9C5AA"/>
              </a:solidFill>
              <a:ln w="19050">
                <a:solidFill>
                  <a:srgbClr val="0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TextBox 47"/>
              <p:cNvSpPr txBox="1"/>
              <p:nvPr/>
            </p:nvSpPr>
            <p:spPr>
              <a:xfrm>
                <a:off x="4809103" y="3379057"/>
                <a:ext cx="794962" cy="215444"/>
              </a:xfrm>
              <a:prstGeom prst="rect">
                <a:avLst/>
              </a:prstGeom>
              <a:noFill/>
            </p:spPr>
            <p:txBody>
              <a:bodyPr wrap="square" lIns="0" tIns="0" rIns="0" bIns="0" rtlCol="0">
                <a:spAutoFit/>
              </a:bodyPr>
              <a:lstStyle/>
              <a:p>
                <a:pPr algn="ctr"/>
                <a:r>
                  <a:rPr lang="en-US" sz="1400" dirty="0">
                    <a:solidFill>
                      <a:srgbClr val="010000"/>
                    </a:solidFill>
                  </a:rPr>
                  <a:t>Main Hall</a:t>
                </a:r>
              </a:p>
            </p:txBody>
          </p:sp>
          <p:sp>
            <p:nvSpPr>
              <p:cNvPr id="49" name="TextBox 48"/>
              <p:cNvSpPr txBox="1"/>
              <p:nvPr/>
            </p:nvSpPr>
            <p:spPr>
              <a:xfrm>
                <a:off x="5604065" y="5097431"/>
                <a:ext cx="917946" cy="215444"/>
              </a:xfrm>
              <a:prstGeom prst="rect">
                <a:avLst/>
              </a:prstGeom>
              <a:noFill/>
            </p:spPr>
            <p:txBody>
              <a:bodyPr wrap="square" lIns="0" tIns="0" rIns="0" bIns="0" rtlCol="0">
                <a:spAutoFit/>
              </a:bodyPr>
              <a:lstStyle/>
              <a:p>
                <a:pPr algn="ctr"/>
                <a:r>
                  <a:rPr lang="en-US" sz="1400" dirty="0">
                    <a:solidFill>
                      <a:srgbClr val="010000"/>
                    </a:solidFill>
                  </a:rPr>
                  <a:t>Entrance</a:t>
                </a:r>
              </a:p>
            </p:txBody>
          </p:sp>
          <p:sp>
            <p:nvSpPr>
              <p:cNvPr id="50" name="TextBox 49"/>
              <p:cNvSpPr txBox="1"/>
              <p:nvPr/>
            </p:nvSpPr>
            <p:spPr>
              <a:xfrm>
                <a:off x="5486512" y="4311943"/>
                <a:ext cx="925978" cy="215444"/>
              </a:xfrm>
              <a:prstGeom prst="rect">
                <a:avLst/>
              </a:prstGeom>
              <a:noFill/>
            </p:spPr>
            <p:txBody>
              <a:bodyPr wrap="square" lIns="0" tIns="0" rIns="0" bIns="0" rtlCol="0">
                <a:spAutoFit/>
              </a:bodyPr>
              <a:lstStyle/>
              <a:p>
                <a:pPr algn="ctr"/>
                <a:r>
                  <a:rPr lang="en-US" sz="1400" dirty="0">
                    <a:solidFill>
                      <a:srgbClr val="010000"/>
                    </a:solidFill>
                  </a:rPr>
                  <a:t>Vestibule</a:t>
                </a:r>
              </a:p>
            </p:txBody>
          </p:sp>
        </p:grpSp>
        <p:sp>
          <p:nvSpPr>
            <p:cNvPr id="54" name="TextBox 53"/>
            <p:cNvSpPr txBox="1"/>
            <p:nvPr/>
          </p:nvSpPr>
          <p:spPr>
            <a:xfrm>
              <a:off x="3314400" y="3114480"/>
              <a:ext cx="654015" cy="646331"/>
            </a:xfrm>
            <a:prstGeom prst="rect">
              <a:avLst/>
            </a:prstGeom>
            <a:noFill/>
          </p:spPr>
          <p:txBody>
            <a:bodyPr wrap="square" lIns="0" tIns="0" rIns="0" bIns="0" rtlCol="0">
              <a:spAutoFit/>
            </a:bodyPr>
            <a:lstStyle/>
            <a:p>
              <a:pPr algn="ctr"/>
              <a:r>
                <a:rPr lang="en-US" sz="1400" dirty="0">
                  <a:solidFill>
                    <a:srgbClr val="010000"/>
                  </a:solidFill>
                </a:rPr>
                <a:t>Area of the Throne</a:t>
              </a:r>
            </a:p>
          </p:txBody>
        </p:sp>
      </p:grpSp>
      <p:pic>
        <p:nvPicPr>
          <p:cNvPr id="6" name="Picture 5">
            <a:extLst>
              <a:ext uri="{FF2B5EF4-FFF2-40B4-BE49-F238E27FC236}">
                <a16:creationId xmlns:a16="http://schemas.microsoft.com/office/drawing/2014/main" id="{09EC4774-D03A-4985-A367-B914A9CBB7C6}"/>
              </a:ext>
            </a:extLst>
          </p:cNvPr>
          <p:cNvPicPr>
            <a:picLocks noChangeAspect="1"/>
          </p:cNvPicPr>
          <p:nvPr/>
        </p:nvPicPr>
        <p:blipFill>
          <a:blip r:embed="rId3"/>
          <a:stretch>
            <a:fillRect/>
          </a:stretch>
        </p:blipFill>
        <p:spPr>
          <a:xfrm>
            <a:off x="0" y="-6838"/>
            <a:ext cx="9144000" cy="6858000"/>
          </a:xfrm>
          <a:prstGeom prst="rect">
            <a:avLst/>
          </a:prstGeom>
        </p:spPr>
      </p:pic>
      <p:sp>
        <p:nvSpPr>
          <p:cNvPr id="2" name="Text Placeholder 1"/>
          <p:cNvSpPr>
            <a:spLocks noGrp="1"/>
          </p:cNvSpPr>
          <p:nvPr>
            <p:ph type="body" sz="quarter" idx="10"/>
          </p:nvPr>
        </p:nvSpPr>
        <p:spPr/>
        <p:txBody>
          <a:bodyPr/>
          <a:lstStyle/>
          <a:p>
            <a:r>
              <a:rPr lang="en-US" dirty="0"/>
              <a:t>Plan of palace in </a:t>
            </a:r>
            <a:r>
              <a:rPr lang="en-US" i="1" dirty="0"/>
              <a:t>Bit-Hilani</a:t>
            </a:r>
            <a:r>
              <a:rPr lang="en-US" dirty="0"/>
              <a:t> style at et-Tell, 10th century BC</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Tree>
    <p:extLst>
      <p:ext uri="{BB962C8B-B14F-4D97-AF65-F5344CB8AC3E}">
        <p14:creationId xmlns:p14="http://schemas.microsoft.com/office/powerpoint/2010/main" val="21049213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city walls and tower at et-Tell, from the </a:t>
            </a:r>
            <a:r>
              <a:rPr lang="en-US" i="1" dirty="0"/>
              <a:t>Bit-Hilani </a:t>
            </a:r>
            <a:r>
              <a:rPr lang="en-US" dirty="0"/>
              <a:t>palace, 10th century BC</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pic>
        <p:nvPicPr>
          <p:cNvPr id="2050" name="Picture 2" descr="C:\Users\Kris\Documents\Bolen\04 0Adds 2012\01 Galilee\Bethsaida\Bethsaida Iron Age city walls and tower from Bit Hilani palace, adr13050614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113"/>
            <a:ext cx="9144000" cy="607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963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city walls and tower at et-Tell, from the </a:t>
            </a:r>
            <a:r>
              <a:rPr lang="en-US" i="1" dirty="0"/>
              <a:t>Bit-Hilani </a:t>
            </a:r>
            <a:r>
              <a:rPr lang="en-US" dirty="0"/>
              <a:t>palace, 10th century BC</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pic>
        <p:nvPicPr>
          <p:cNvPr id="2050" name="Picture 2" descr="C:\Users\Kris\Documents\Bolen\04 0Adds 2012\01 Galilee\Bethsaida\Bethsaida Iron Age city walls and tower from Bit Hilani palace, adr13050614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2113"/>
            <a:ext cx="9144000" cy="6072187"/>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2"/>
          <p:cNvSpPr txBox="1">
            <a:spLocks noChangeArrowheads="1"/>
          </p:cNvSpPr>
          <p:nvPr/>
        </p:nvSpPr>
        <p:spPr bwMode="auto">
          <a:xfrm>
            <a:off x="4039642" y="2281359"/>
            <a:ext cx="1064715"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noProof="0" dirty="0">
                <a:solidFill>
                  <a:srgbClr val="FFFFFF"/>
                </a:solidFill>
                <a:effectLst>
                  <a:glow rad="76200">
                    <a:srgbClr val="000000">
                      <a:alpha val="60000"/>
                    </a:srgbClr>
                  </a:glow>
                </a:effectLst>
              </a:rPr>
              <a:t>City wall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cxnSp>
        <p:nvCxnSpPr>
          <p:cNvPr id="8" name="Straight Arrow Connector 7"/>
          <p:cNvCxnSpPr/>
          <p:nvPr/>
        </p:nvCxnSpPr>
        <p:spPr>
          <a:xfrm>
            <a:off x="4572000" y="2681469"/>
            <a:ext cx="317686" cy="70491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0" name="Text Box 12"/>
          <p:cNvSpPr txBox="1">
            <a:spLocks noChangeArrowheads="1"/>
          </p:cNvSpPr>
          <p:nvPr/>
        </p:nvSpPr>
        <p:spPr bwMode="auto">
          <a:xfrm>
            <a:off x="6283161" y="1261192"/>
            <a:ext cx="1098378"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noProof="0" dirty="0">
                <a:solidFill>
                  <a:srgbClr val="FFFFFF"/>
                </a:solidFill>
                <a:effectLst>
                  <a:glow rad="76200">
                    <a:srgbClr val="000000">
                      <a:alpha val="60000"/>
                    </a:srgbClr>
                  </a:glow>
                </a:effectLst>
              </a:rPr>
              <a:t>City gate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cxnSp>
        <p:nvCxnSpPr>
          <p:cNvPr id="11" name="Straight Arrow Connector 10"/>
          <p:cNvCxnSpPr/>
          <p:nvPr/>
        </p:nvCxnSpPr>
        <p:spPr>
          <a:xfrm flipH="1">
            <a:off x="6584016" y="1661302"/>
            <a:ext cx="248334" cy="620057"/>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3" name="Text Box 12"/>
          <p:cNvSpPr txBox="1">
            <a:spLocks noChangeArrowheads="1"/>
          </p:cNvSpPr>
          <p:nvPr/>
        </p:nvSpPr>
        <p:spPr bwMode="auto">
          <a:xfrm>
            <a:off x="1568823" y="3796393"/>
            <a:ext cx="1425389" cy="1015663"/>
          </a:xfrm>
          <a:prstGeom prst="rect">
            <a:avLst/>
          </a:prstGeom>
          <a:noFill/>
          <a:ln w="9525">
            <a:noFill/>
            <a:miter lim="800000"/>
            <a:headEnd/>
            <a:tailEnd/>
          </a:ln>
          <a:effectLst/>
        </p:spPr>
        <p:txBody>
          <a:bodyPr wrap="squar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Paved approach road</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14" name="Text Box 12"/>
          <p:cNvSpPr txBox="1">
            <a:spLocks noChangeArrowheads="1"/>
          </p:cNvSpPr>
          <p:nvPr/>
        </p:nvSpPr>
        <p:spPr bwMode="auto">
          <a:xfrm>
            <a:off x="6832350" y="3286570"/>
            <a:ext cx="1425389" cy="707886"/>
          </a:xfrm>
          <a:prstGeom prst="rect">
            <a:avLst/>
          </a:prstGeom>
          <a:noFill/>
          <a:ln w="9525">
            <a:noFill/>
            <a:miter lim="800000"/>
            <a:headEnd/>
            <a:tailEnd/>
          </a:ln>
          <a:effectLst/>
        </p:spPr>
        <p:txBody>
          <a:bodyPr wrap="squar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i="1" kern="0" dirty="0">
                <a:solidFill>
                  <a:srgbClr val="FFFFFF"/>
                </a:solidFill>
                <a:effectLst>
                  <a:glow rad="76200">
                    <a:srgbClr val="000000">
                      <a:alpha val="60000"/>
                    </a:srgbClr>
                  </a:glow>
                </a:effectLst>
              </a:rPr>
              <a:t>Bit-Hilani </a:t>
            </a:r>
            <a:r>
              <a:rPr lang="en-US" kern="0" dirty="0">
                <a:solidFill>
                  <a:srgbClr val="FFFFFF"/>
                </a:solidFill>
                <a:effectLst>
                  <a:glow rad="76200">
                    <a:srgbClr val="000000">
                      <a:alpha val="60000"/>
                    </a:srgbClr>
                  </a:glow>
                </a:effectLst>
              </a:rPr>
              <a:t>palace</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Tree>
    <p:extLst>
      <p:ext uri="{BB962C8B-B14F-4D97-AF65-F5344CB8AC3E}">
        <p14:creationId xmlns:p14="http://schemas.microsoft.com/office/powerpoint/2010/main" val="21678003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4 0Adds 2012\01 Galilee\Bethsaida\Bethsaida Bit Hilani palace, adr1305061425.jpg"/>
          <p:cNvPicPr>
            <a:picLocks noChangeAspect="1" noChangeArrowheads="1"/>
          </p:cNvPicPr>
          <p:nvPr/>
        </p:nvPicPr>
        <p:blipFill rotWithShape="1">
          <a:blip r:embed="rId3">
            <a:extLst>
              <a:ext uri="{28A0092B-C50C-407E-A947-70E740481C1C}">
                <a14:useLocalDpi xmlns:a14="http://schemas.microsoft.com/office/drawing/2010/main" val="0"/>
              </a:ext>
            </a:extLst>
          </a:blip>
          <a:srcRect r="1718"/>
          <a:stretch/>
        </p:blipFill>
        <p:spPr bwMode="auto">
          <a:xfrm>
            <a:off x="0" y="369333"/>
            <a:ext cx="9144000" cy="61783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Overview of the </a:t>
            </a:r>
            <a:r>
              <a:rPr lang="en-US" i="1" dirty="0"/>
              <a:t>Bit-Hilani</a:t>
            </a:r>
            <a:r>
              <a:rPr lang="en-US" dirty="0"/>
              <a:t> palace at et-Tell, 10th century BC</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Tree>
    <p:extLst>
      <p:ext uri="{BB962C8B-B14F-4D97-AF65-F5344CB8AC3E}">
        <p14:creationId xmlns:p14="http://schemas.microsoft.com/office/powerpoint/2010/main" val="14329874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Main hall at the </a:t>
            </a:r>
            <a:r>
              <a:rPr lang="en-US" i="1" dirty="0"/>
              <a:t>Bit-Hilani </a:t>
            </a:r>
            <a:r>
              <a:rPr lang="en-US" dirty="0"/>
              <a:t>palace, et-Tell, 10th century BC</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pic>
        <p:nvPicPr>
          <p:cNvPr id="4098" name="Picture 2" descr="C:\Users\Kris\Documents\Bolen\04 0Adds 2012\01 Galilee\Bethsaida\Bethsaida Bit Hilani palace main hall, adr1305061427.jpg"/>
          <p:cNvPicPr>
            <a:picLocks noChangeAspect="1" noChangeArrowheads="1"/>
          </p:cNvPicPr>
          <p:nvPr/>
        </p:nvPicPr>
        <p:blipFill rotWithShape="1">
          <a:blip r:embed="rId3">
            <a:extLst>
              <a:ext uri="{28A0092B-C50C-407E-A947-70E740481C1C}">
                <a14:useLocalDpi xmlns:a14="http://schemas.microsoft.com/office/drawing/2010/main" val="0"/>
              </a:ext>
            </a:extLst>
          </a:blip>
          <a:srcRect l="1271"/>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32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Tekoa (from the south)</a:t>
            </a:r>
          </a:p>
        </p:txBody>
      </p:sp>
      <p:sp>
        <p:nvSpPr>
          <p:cNvPr id="3" name="Text Placeholder 2"/>
          <p:cNvSpPr>
            <a:spLocks noGrp="1"/>
          </p:cNvSpPr>
          <p:nvPr>
            <p:ph type="body" sz="quarter" idx="12"/>
          </p:nvPr>
        </p:nvSpPr>
        <p:spPr/>
        <p:txBody>
          <a:bodyPr/>
          <a:lstStyle/>
          <a:p>
            <a:r>
              <a:rPr lang="en-US" dirty="0"/>
              <a:t>14:2</a:t>
            </a:r>
          </a:p>
        </p:txBody>
      </p:sp>
      <p:sp>
        <p:nvSpPr>
          <p:cNvPr id="4" name="Title 3"/>
          <p:cNvSpPr>
            <a:spLocks noGrp="1"/>
          </p:cNvSpPr>
          <p:nvPr>
            <p:ph type="title"/>
          </p:nvPr>
        </p:nvSpPr>
        <p:spPr/>
        <p:txBody>
          <a:bodyPr/>
          <a:lstStyle/>
          <a:p>
            <a:r>
              <a:rPr lang="en-US" dirty="0"/>
              <a:t>So Joab sent to Tekoa and summoned a wise woman from there</a:t>
            </a:r>
          </a:p>
        </p:txBody>
      </p:sp>
      <p:pic>
        <p:nvPicPr>
          <p:cNvPr id="5" name="Picture 4" descr="Tekoa from south, tb11170604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4200975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Side chambers of the </a:t>
            </a:r>
            <a:r>
              <a:rPr lang="en-US" i="1" dirty="0"/>
              <a:t>Bit-Hilani </a:t>
            </a:r>
            <a:r>
              <a:rPr lang="en-US" dirty="0"/>
              <a:t>palace at et-Tell, 10th century BC</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pic>
        <p:nvPicPr>
          <p:cNvPr id="5122" name="Picture 2" descr="C:\Users\Kris\Documents\Bolen\04 0Adds 2012\01 Galilee\Bethsaida\Bethsaida Bit Hilani palace side chambers, adr1305061439.jpg"/>
          <p:cNvPicPr>
            <a:picLocks noChangeAspect="1" noChangeArrowheads="1"/>
          </p:cNvPicPr>
          <p:nvPr/>
        </p:nvPicPr>
        <p:blipFill rotWithShape="1">
          <a:blip r:embed="rId3">
            <a:extLst>
              <a:ext uri="{28A0092B-C50C-407E-A947-70E740481C1C}">
                <a14:useLocalDpi xmlns:a14="http://schemas.microsoft.com/office/drawing/2010/main" val="0"/>
              </a:ext>
            </a:extLst>
          </a:blip>
          <a:srcRect r="1271"/>
          <a:stretch/>
        </p:blipFill>
        <p:spPr bwMode="auto">
          <a:xfrm>
            <a:off x="1" y="369331"/>
            <a:ext cx="9144000" cy="6150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536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area from east, tb0329059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2" name="Text Placeholder 1"/>
          <p:cNvSpPr>
            <a:spLocks noGrp="1"/>
          </p:cNvSpPr>
          <p:nvPr>
            <p:ph type="body" sz="quarter" idx="10"/>
          </p:nvPr>
        </p:nvSpPr>
        <p:spPr/>
        <p:txBody>
          <a:bodyPr/>
          <a:lstStyle/>
          <a:p>
            <a:r>
              <a:rPr lang="en-US" dirty="0"/>
              <a:t>Area of Tel Hadar, ancient city of Geshur (from the east)</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Tree>
    <p:extLst>
      <p:ext uri="{BB962C8B-B14F-4D97-AF65-F5344CB8AC3E}">
        <p14:creationId xmlns:p14="http://schemas.microsoft.com/office/powerpoint/2010/main" val="40454496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area from east, tb0329059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2" name="Text Placeholder 1"/>
          <p:cNvSpPr>
            <a:spLocks noGrp="1"/>
          </p:cNvSpPr>
          <p:nvPr>
            <p:ph type="body" sz="quarter" idx="10"/>
          </p:nvPr>
        </p:nvSpPr>
        <p:spPr/>
        <p:txBody>
          <a:bodyPr/>
          <a:lstStyle/>
          <a:p>
            <a:r>
              <a:rPr lang="en-US" dirty="0"/>
              <a:t>Area of Tel Hadar, ancient city of Geshur (from the east)</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
        <p:nvSpPr>
          <p:cNvPr id="7" name="Text Box 12"/>
          <p:cNvSpPr txBox="1">
            <a:spLocks noChangeArrowheads="1"/>
          </p:cNvSpPr>
          <p:nvPr/>
        </p:nvSpPr>
        <p:spPr bwMode="auto">
          <a:xfrm>
            <a:off x="1786860" y="3798772"/>
            <a:ext cx="1184940"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dirty="0">
                <a:solidFill>
                  <a:srgbClr val="FFFFFF"/>
                </a:solidFill>
                <a:effectLst>
                  <a:glow rad="76200">
                    <a:srgbClr val="000000">
                      <a:alpha val="60000"/>
                    </a:srgbClr>
                  </a:glow>
                </a:effectLst>
              </a:rPr>
              <a:t>Tel </a:t>
            </a:r>
            <a:r>
              <a:rPr lang="en-US" kern="0" dirty="0" err="1">
                <a:solidFill>
                  <a:srgbClr val="FFFFFF"/>
                </a:solidFill>
                <a:effectLst>
                  <a:glow rad="76200">
                    <a:srgbClr val="000000">
                      <a:alpha val="60000"/>
                    </a:srgbClr>
                  </a:glow>
                </a:effectLst>
              </a:rPr>
              <a:t>Hadar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8" name="Oval 7"/>
          <p:cNvSpPr/>
          <p:nvPr/>
        </p:nvSpPr>
        <p:spPr>
          <a:xfrm>
            <a:off x="2835872" y="4122682"/>
            <a:ext cx="669328"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9" name="Text Box 12"/>
          <p:cNvSpPr txBox="1">
            <a:spLocks noChangeArrowheads="1"/>
          </p:cNvSpPr>
          <p:nvPr/>
        </p:nvSpPr>
        <p:spPr bwMode="auto">
          <a:xfrm>
            <a:off x="6858000" y="2827282"/>
            <a:ext cx="817853"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noProof="0" dirty="0">
                <a:solidFill>
                  <a:srgbClr val="FFFFFF"/>
                </a:solidFill>
                <a:effectLst>
                  <a:glow rad="76200">
                    <a:srgbClr val="000000">
                      <a:alpha val="60000"/>
                    </a:srgbClr>
                  </a:glow>
                </a:effectLst>
              </a:rPr>
              <a:t>et-Tell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sp>
        <p:nvSpPr>
          <p:cNvPr id="11" name="Oval 10"/>
          <p:cNvSpPr/>
          <p:nvPr/>
        </p:nvSpPr>
        <p:spPr>
          <a:xfrm>
            <a:off x="7315200" y="3208282"/>
            <a:ext cx="669328"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Tree>
    <p:extLst>
      <p:ext uri="{BB962C8B-B14F-4D97-AF65-F5344CB8AC3E}">
        <p14:creationId xmlns:p14="http://schemas.microsoft.com/office/powerpoint/2010/main" val="42560707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from east, tb0329059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Tel Hadar, ancient city of Geshur (from the east)</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Tree>
    <p:extLst>
      <p:ext uri="{BB962C8B-B14F-4D97-AF65-F5344CB8AC3E}">
        <p14:creationId xmlns:p14="http://schemas.microsoft.com/office/powerpoint/2010/main" val="11325448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l Hadar fortification wall on southeast, tb032805714.jpg"/>
          <p:cNvPicPr>
            <a:picLocks noChangeAspect="1"/>
          </p:cNvPicPr>
          <p:nvPr/>
        </p:nvPicPr>
        <p:blipFill rotWithShape="1">
          <a:blip r:embed="rId3">
            <a:extLst>
              <a:ext uri="{28A0092B-C50C-407E-A947-70E740481C1C}">
                <a14:useLocalDpi xmlns:a14="http://schemas.microsoft.com/office/drawing/2010/main" val="0"/>
              </a:ext>
            </a:extLst>
          </a:blip>
          <a:srcRect r="1662"/>
          <a:stretch/>
        </p:blipFill>
        <p:spPr>
          <a:xfrm>
            <a:off x="-1" y="369333"/>
            <a:ext cx="9144001" cy="6183508"/>
          </a:xfrm>
          <a:prstGeom prst="rect">
            <a:avLst/>
          </a:prstGeom>
        </p:spPr>
      </p:pic>
      <p:sp>
        <p:nvSpPr>
          <p:cNvPr id="2" name="Text Placeholder 1"/>
          <p:cNvSpPr>
            <a:spLocks noGrp="1"/>
          </p:cNvSpPr>
          <p:nvPr>
            <p:ph type="body" sz="quarter" idx="10"/>
          </p:nvPr>
        </p:nvSpPr>
        <p:spPr/>
        <p:txBody>
          <a:bodyPr/>
          <a:lstStyle/>
          <a:p>
            <a:r>
              <a:rPr lang="en-US" dirty="0"/>
              <a:t>Fortification wall on the southeast side of Tel </a:t>
            </a:r>
            <a:r>
              <a:rPr lang="en-US" dirty="0" err="1"/>
              <a:t>Hadar</a:t>
            </a:r>
            <a:endParaRPr lang="en-US" dirty="0"/>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Tree>
    <p:extLst>
      <p:ext uri="{BB962C8B-B14F-4D97-AF65-F5344CB8AC3E}">
        <p14:creationId xmlns:p14="http://schemas.microsoft.com/office/powerpoint/2010/main" val="10067984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0Schlegel drone 2015\1 Galilee\Sea of Galilee\Sea of Galilee eastern shoreline with En Gev and Hippos aerial from south, ws1021145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3038"/>
            <a:ext cx="9144000" cy="65103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Region of Geshur on the eastern shoreline of the Sea of Galilee (aerial view from the south)</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Tree>
    <p:extLst>
      <p:ext uri="{BB962C8B-B14F-4D97-AF65-F5344CB8AC3E}">
        <p14:creationId xmlns:p14="http://schemas.microsoft.com/office/powerpoint/2010/main" val="32376484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0Schlegel drone 2015\1 Galilee\Sea of Galilee\Sea of Galilee eastern shoreline with En Gev and Hippos aerial from south, ws1021145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3038"/>
            <a:ext cx="9144000" cy="65103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Region of Geshur on the eastern shoreline of the Sea of Galilee (aerial view from the south)</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So Joab arose and went to Geshur</a:t>
            </a:r>
          </a:p>
        </p:txBody>
      </p:sp>
      <p:sp>
        <p:nvSpPr>
          <p:cNvPr id="7" name="Text Box 12"/>
          <p:cNvSpPr txBox="1">
            <a:spLocks noChangeArrowheads="1"/>
          </p:cNvSpPr>
          <p:nvPr/>
        </p:nvSpPr>
        <p:spPr bwMode="auto">
          <a:xfrm>
            <a:off x="3629025" y="3129851"/>
            <a:ext cx="907621"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kern="0" noProof="0" dirty="0" err="1">
                <a:solidFill>
                  <a:srgbClr val="FFFFFF"/>
                </a:solidFill>
                <a:effectLst>
                  <a:glow rad="76200">
                    <a:srgbClr val="000000">
                      <a:alpha val="60000"/>
                    </a:srgbClr>
                  </a:glow>
                </a:effectLst>
              </a:rPr>
              <a:t>En</a:t>
            </a:r>
            <a:r>
              <a:rPr lang="en-US" kern="0" noProof="0" dirty="0">
                <a:solidFill>
                  <a:srgbClr val="FFFFFF"/>
                </a:solidFill>
                <a:effectLst>
                  <a:glow rad="76200">
                    <a:srgbClr val="000000">
                      <a:alpha val="60000"/>
                    </a:srgbClr>
                  </a:glow>
                </a:effectLst>
              </a:rPr>
              <a:t> </a:t>
            </a:r>
            <a:r>
              <a:rPr lang="en-US" kern="0" noProof="0" dirty="0" err="1">
                <a:solidFill>
                  <a:srgbClr val="FFFFFF"/>
                </a:solidFill>
                <a:effectLst>
                  <a:glow rad="76200">
                    <a:srgbClr val="000000">
                      <a:alpha val="60000"/>
                    </a:srgbClr>
                  </a:glow>
                </a:effectLst>
              </a:rPr>
              <a:t>Gev</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endParaRPr>
          </a:p>
        </p:txBody>
      </p:sp>
      <p:cxnSp>
        <p:nvCxnSpPr>
          <p:cNvPr id="8" name="Straight Arrow Connector 7"/>
          <p:cNvCxnSpPr/>
          <p:nvPr/>
        </p:nvCxnSpPr>
        <p:spPr>
          <a:xfrm flipH="1">
            <a:off x="2917104" y="3361530"/>
            <a:ext cx="711921" cy="310029"/>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0" name="Text Box 12"/>
          <p:cNvSpPr txBox="1">
            <a:spLocks noChangeArrowheads="1"/>
          </p:cNvSpPr>
          <p:nvPr/>
        </p:nvSpPr>
        <p:spPr bwMode="auto">
          <a:xfrm>
            <a:off x="2180933" y="2394506"/>
            <a:ext cx="713657" cy="338554"/>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defTabSz="914400" eaLnBrk="1" fontAlgn="base" latinLnBrk="0" hangingPunct="1">
              <a:lnSpc>
                <a:spcPct val="100000"/>
              </a:lnSpc>
              <a:spcBef>
                <a:spcPct val="0"/>
              </a:spcBef>
              <a:spcAft>
                <a:spcPct val="0"/>
              </a:spcAft>
              <a:buClrTx/>
              <a:buSzTx/>
              <a:buFontTx/>
              <a:buNone/>
              <a:tabLst/>
              <a:defRPr/>
            </a:pPr>
            <a:r>
              <a:rPr lang="en-US" sz="1600" kern="0" noProof="0" dirty="0">
                <a:solidFill>
                  <a:srgbClr val="FFFFFF"/>
                </a:solidFill>
                <a:effectLst>
                  <a:glow rad="76200">
                    <a:srgbClr val="000000">
                      <a:alpha val="60000"/>
                    </a:srgbClr>
                  </a:glow>
                </a:effectLst>
              </a:rPr>
              <a:t>et-Tell</a:t>
            </a:r>
            <a:endParaRPr kumimoji="0" lang="en-US" sz="1600" b="0" i="0" u="none" strike="noStrike" kern="0" cap="none" spc="0" normalizeH="0" baseline="0" noProof="0" dirty="0">
              <a:ln>
                <a:noFill/>
              </a:ln>
              <a:solidFill>
                <a:srgbClr val="FFFFFF"/>
              </a:solidFill>
              <a:effectLst>
                <a:glow rad="76200">
                  <a:srgbClr val="000000">
                    <a:alpha val="60000"/>
                  </a:srgbClr>
                </a:glow>
              </a:effectLst>
              <a:uLnTx/>
              <a:uFillTx/>
            </a:endParaRPr>
          </a:p>
        </p:txBody>
      </p:sp>
      <p:cxnSp>
        <p:nvCxnSpPr>
          <p:cNvPr id="11" name="Straight Arrow Connector 10"/>
          <p:cNvCxnSpPr/>
          <p:nvPr/>
        </p:nvCxnSpPr>
        <p:spPr>
          <a:xfrm>
            <a:off x="2538560" y="2752725"/>
            <a:ext cx="0" cy="34242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31180641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PCB size\Bible Lands Museum 2019-pcb\Jerusalem model\City of David and Temple Mount on model of Jerusalem during Divided Monarchy, from southeast, mjb19031024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Jerusalem during the Iron Age (from the southeast)</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And he brought Absalom back to Jerusalem</a:t>
            </a:r>
          </a:p>
        </p:txBody>
      </p:sp>
    </p:spTree>
    <p:extLst>
      <p:ext uri="{BB962C8B-B14F-4D97-AF65-F5344CB8AC3E}">
        <p14:creationId xmlns:p14="http://schemas.microsoft.com/office/powerpoint/2010/main" val="32487178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PCB size\Bible Lands Museum 2019-pcb\Jerusalem model\City of David and Temple Mount on model of Jerusalem during Divided Monarchy, from southeast, mjb19031024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Jerusalem during the Iron Age (from the southeast)</a:t>
            </a:r>
          </a:p>
        </p:txBody>
      </p:sp>
      <p:sp>
        <p:nvSpPr>
          <p:cNvPr id="3" name="Text Placeholder 2"/>
          <p:cNvSpPr>
            <a:spLocks noGrp="1"/>
          </p:cNvSpPr>
          <p:nvPr>
            <p:ph type="body" sz="quarter" idx="12"/>
          </p:nvPr>
        </p:nvSpPr>
        <p:spPr/>
        <p:txBody>
          <a:bodyPr/>
          <a:lstStyle/>
          <a:p>
            <a:r>
              <a:rPr lang="is-IS" dirty="0"/>
              <a:t>14:23</a:t>
            </a:r>
            <a:endParaRPr lang="en-US" dirty="0"/>
          </a:p>
        </p:txBody>
      </p:sp>
      <p:sp>
        <p:nvSpPr>
          <p:cNvPr id="4" name="Title 3"/>
          <p:cNvSpPr>
            <a:spLocks noGrp="1"/>
          </p:cNvSpPr>
          <p:nvPr>
            <p:ph type="title"/>
          </p:nvPr>
        </p:nvSpPr>
        <p:spPr/>
        <p:txBody>
          <a:bodyPr/>
          <a:lstStyle/>
          <a:p>
            <a:r>
              <a:rPr lang="en-US" dirty="0"/>
              <a:t>And he brought Absalom back to Jerusalem</a:t>
            </a:r>
          </a:p>
        </p:txBody>
      </p:sp>
      <p:sp>
        <p:nvSpPr>
          <p:cNvPr id="6" name="Freeform 5"/>
          <p:cNvSpPr/>
          <p:nvPr/>
        </p:nvSpPr>
        <p:spPr>
          <a:xfrm>
            <a:off x="860239" y="2210232"/>
            <a:ext cx="5150036" cy="3246597"/>
          </a:xfrm>
          <a:custGeom>
            <a:avLst/>
            <a:gdLst>
              <a:gd name="connsiteX0" fmla="*/ 4229100 w 5162550"/>
              <a:gd name="connsiteY0" fmla="*/ 0 h 3181350"/>
              <a:gd name="connsiteX1" fmla="*/ 3600450 w 5162550"/>
              <a:gd name="connsiteY1" fmla="*/ 333375 h 3181350"/>
              <a:gd name="connsiteX2" fmla="*/ 3114675 w 5162550"/>
              <a:gd name="connsiteY2" fmla="*/ 581025 h 3181350"/>
              <a:gd name="connsiteX3" fmla="*/ 2228850 w 5162550"/>
              <a:gd name="connsiteY3" fmla="*/ 857250 h 3181350"/>
              <a:gd name="connsiteX4" fmla="*/ 1371600 w 5162550"/>
              <a:gd name="connsiteY4" fmla="*/ 1352550 h 3181350"/>
              <a:gd name="connsiteX5" fmla="*/ 552450 w 5162550"/>
              <a:gd name="connsiteY5" fmla="*/ 2333625 h 3181350"/>
              <a:gd name="connsiteX6" fmla="*/ 0 w 5162550"/>
              <a:gd name="connsiteY6" fmla="*/ 3181350 h 3181350"/>
              <a:gd name="connsiteX7" fmla="*/ 1333500 w 5162550"/>
              <a:gd name="connsiteY7" fmla="*/ 2933700 h 3181350"/>
              <a:gd name="connsiteX8" fmla="*/ 2857500 w 5162550"/>
              <a:gd name="connsiteY8" fmla="*/ 2381250 h 3181350"/>
              <a:gd name="connsiteX9" fmla="*/ 2981325 w 5162550"/>
              <a:gd name="connsiteY9" fmla="*/ 2219325 h 3181350"/>
              <a:gd name="connsiteX10" fmla="*/ 3705225 w 5162550"/>
              <a:gd name="connsiteY10" fmla="*/ 1838325 h 3181350"/>
              <a:gd name="connsiteX11" fmla="*/ 4267200 w 5162550"/>
              <a:gd name="connsiteY11" fmla="*/ 1638300 h 3181350"/>
              <a:gd name="connsiteX12" fmla="*/ 4838700 w 5162550"/>
              <a:gd name="connsiteY12" fmla="*/ 1200150 h 3181350"/>
              <a:gd name="connsiteX13" fmla="*/ 4943475 w 5162550"/>
              <a:gd name="connsiteY13" fmla="*/ 1066800 h 3181350"/>
              <a:gd name="connsiteX14" fmla="*/ 4962525 w 5162550"/>
              <a:gd name="connsiteY14" fmla="*/ 695325 h 3181350"/>
              <a:gd name="connsiteX15" fmla="*/ 5029200 w 5162550"/>
              <a:gd name="connsiteY15" fmla="*/ 466725 h 3181350"/>
              <a:gd name="connsiteX16" fmla="*/ 5162550 w 5162550"/>
              <a:gd name="connsiteY16" fmla="*/ 247650 h 3181350"/>
              <a:gd name="connsiteX17" fmla="*/ 4629150 w 5162550"/>
              <a:gd name="connsiteY17" fmla="*/ 47625 h 3181350"/>
              <a:gd name="connsiteX18" fmla="*/ 4229100 w 5162550"/>
              <a:gd name="connsiteY18" fmla="*/ 0 h 3181350"/>
              <a:gd name="connsiteX0" fmla="*/ 4252128 w 5185578"/>
              <a:gd name="connsiteY0" fmla="*/ 0 h 3207110"/>
              <a:gd name="connsiteX1" fmla="*/ 3623478 w 5185578"/>
              <a:gd name="connsiteY1" fmla="*/ 333375 h 3207110"/>
              <a:gd name="connsiteX2" fmla="*/ 3137703 w 5185578"/>
              <a:gd name="connsiteY2" fmla="*/ 581025 h 3207110"/>
              <a:gd name="connsiteX3" fmla="*/ 2251878 w 5185578"/>
              <a:gd name="connsiteY3" fmla="*/ 857250 h 3207110"/>
              <a:gd name="connsiteX4" fmla="*/ 1394628 w 5185578"/>
              <a:gd name="connsiteY4" fmla="*/ 1352550 h 3207110"/>
              <a:gd name="connsiteX5" fmla="*/ 575478 w 5185578"/>
              <a:gd name="connsiteY5" fmla="*/ 2333625 h 3207110"/>
              <a:gd name="connsiteX6" fmla="*/ 23028 w 5185578"/>
              <a:gd name="connsiteY6" fmla="*/ 3181350 h 3207110"/>
              <a:gd name="connsiteX7" fmla="*/ 1356528 w 5185578"/>
              <a:gd name="connsiteY7" fmla="*/ 2933700 h 3207110"/>
              <a:gd name="connsiteX8" fmla="*/ 2880528 w 5185578"/>
              <a:gd name="connsiteY8" fmla="*/ 2381250 h 3207110"/>
              <a:gd name="connsiteX9" fmla="*/ 3004353 w 5185578"/>
              <a:gd name="connsiteY9" fmla="*/ 2219325 h 3207110"/>
              <a:gd name="connsiteX10" fmla="*/ 3728253 w 5185578"/>
              <a:gd name="connsiteY10" fmla="*/ 1838325 h 3207110"/>
              <a:gd name="connsiteX11" fmla="*/ 4290228 w 5185578"/>
              <a:gd name="connsiteY11" fmla="*/ 1638300 h 3207110"/>
              <a:gd name="connsiteX12" fmla="*/ 4861728 w 5185578"/>
              <a:gd name="connsiteY12" fmla="*/ 1200150 h 3207110"/>
              <a:gd name="connsiteX13" fmla="*/ 4966503 w 5185578"/>
              <a:gd name="connsiteY13" fmla="*/ 1066800 h 3207110"/>
              <a:gd name="connsiteX14" fmla="*/ 4985553 w 5185578"/>
              <a:gd name="connsiteY14" fmla="*/ 695325 h 3207110"/>
              <a:gd name="connsiteX15" fmla="*/ 5052228 w 5185578"/>
              <a:gd name="connsiteY15" fmla="*/ 466725 h 3207110"/>
              <a:gd name="connsiteX16" fmla="*/ 5185578 w 5185578"/>
              <a:gd name="connsiteY16" fmla="*/ 247650 h 3207110"/>
              <a:gd name="connsiteX17" fmla="*/ 4652178 w 5185578"/>
              <a:gd name="connsiteY17" fmla="*/ 47625 h 3207110"/>
              <a:gd name="connsiteX18" fmla="*/ 4252128 w 5185578"/>
              <a:gd name="connsiteY18" fmla="*/ 0 h 3207110"/>
              <a:gd name="connsiteX0" fmla="*/ 4230120 w 5163570"/>
              <a:gd name="connsiteY0" fmla="*/ 0 h 3240667"/>
              <a:gd name="connsiteX1" fmla="*/ 3601470 w 5163570"/>
              <a:gd name="connsiteY1" fmla="*/ 333375 h 3240667"/>
              <a:gd name="connsiteX2" fmla="*/ 3115695 w 5163570"/>
              <a:gd name="connsiteY2" fmla="*/ 581025 h 3240667"/>
              <a:gd name="connsiteX3" fmla="*/ 2229870 w 5163570"/>
              <a:gd name="connsiteY3" fmla="*/ 857250 h 3240667"/>
              <a:gd name="connsiteX4" fmla="*/ 1372620 w 5163570"/>
              <a:gd name="connsiteY4" fmla="*/ 1352550 h 3240667"/>
              <a:gd name="connsiteX5" fmla="*/ 553470 w 5163570"/>
              <a:gd name="connsiteY5" fmla="*/ 2333625 h 3240667"/>
              <a:gd name="connsiteX6" fmla="*/ 1020 w 5163570"/>
              <a:gd name="connsiteY6" fmla="*/ 3181350 h 3240667"/>
              <a:gd name="connsiteX7" fmla="*/ 686820 w 5163570"/>
              <a:gd name="connsiteY7" fmla="*/ 3143250 h 3240667"/>
              <a:gd name="connsiteX8" fmla="*/ 1334520 w 5163570"/>
              <a:gd name="connsiteY8" fmla="*/ 2933700 h 3240667"/>
              <a:gd name="connsiteX9" fmla="*/ 2858520 w 5163570"/>
              <a:gd name="connsiteY9" fmla="*/ 2381250 h 3240667"/>
              <a:gd name="connsiteX10" fmla="*/ 2982345 w 5163570"/>
              <a:gd name="connsiteY10" fmla="*/ 2219325 h 3240667"/>
              <a:gd name="connsiteX11" fmla="*/ 3706245 w 5163570"/>
              <a:gd name="connsiteY11" fmla="*/ 1838325 h 3240667"/>
              <a:gd name="connsiteX12" fmla="*/ 4268220 w 5163570"/>
              <a:gd name="connsiteY12" fmla="*/ 1638300 h 3240667"/>
              <a:gd name="connsiteX13" fmla="*/ 4839720 w 5163570"/>
              <a:gd name="connsiteY13" fmla="*/ 1200150 h 3240667"/>
              <a:gd name="connsiteX14" fmla="*/ 4944495 w 5163570"/>
              <a:gd name="connsiteY14" fmla="*/ 1066800 h 3240667"/>
              <a:gd name="connsiteX15" fmla="*/ 4963545 w 5163570"/>
              <a:gd name="connsiteY15" fmla="*/ 695325 h 3240667"/>
              <a:gd name="connsiteX16" fmla="*/ 5030220 w 5163570"/>
              <a:gd name="connsiteY16" fmla="*/ 466725 h 3240667"/>
              <a:gd name="connsiteX17" fmla="*/ 5163570 w 5163570"/>
              <a:gd name="connsiteY17" fmla="*/ 247650 h 3240667"/>
              <a:gd name="connsiteX18" fmla="*/ 4630170 w 5163570"/>
              <a:gd name="connsiteY18" fmla="*/ 47625 h 3240667"/>
              <a:gd name="connsiteX19" fmla="*/ 4230120 w 5163570"/>
              <a:gd name="connsiteY19" fmla="*/ 0 h 3240667"/>
              <a:gd name="connsiteX0" fmla="*/ 4253037 w 5186487"/>
              <a:gd name="connsiteY0" fmla="*/ 0 h 3206854"/>
              <a:gd name="connsiteX1" fmla="*/ 3624387 w 5186487"/>
              <a:gd name="connsiteY1" fmla="*/ 333375 h 3206854"/>
              <a:gd name="connsiteX2" fmla="*/ 3138612 w 5186487"/>
              <a:gd name="connsiteY2" fmla="*/ 581025 h 3206854"/>
              <a:gd name="connsiteX3" fmla="*/ 2252787 w 5186487"/>
              <a:gd name="connsiteY3" fmla="*/ 857250 h 3206854"/>
              <a:gd name="connsiteX4" fmla="*/ 1395537 w 5186487"/>
              <a:gd name="connsiteY4" fmla="*/ 1352550 h 3206854"/>
              <a:gd name="connsiteX5" fmla="*/ 576387 w 5186487"/>
              <a:gd name="connsiteY5" fmla="*/ 2333625 h 3206854"/>
              <a:gd name="connsiteX6" fmla="*/ 195387 w 5186487"/>
              <a:gd name="connsiteY6" fmla="*/ 2790825 h 3206854"/>
              <a:gd name="connsiteX7" fmla="*/ 23937 w 5186487"/>
              <a:gd name="connsiteY7" fmla="*/ 3181350 h 3206854"/>
              <a:gd name="connsiteX8" fmla="*/ 709737 w 5186487"/>
              <a:gd name="connsiteY8" fmla="*/ 3143250 h 3206854"/>
              <a:gd name="connsiteX9" fmla="*/ 1357437 w 5186487"/>
              <a:gd name="connsiteY9" fmla="*/ 2933700 h 3206854"/>
              <a:gd name="connsiteX10" fmla="*/ 2881437 w 5186487"/>
              <a:gd name="connsiteY10" fmla="*/ 2381250 h 3206854"/>
              <a:gd name="connsiteX11" fmla="*/ 3005262 w 5186487"/>
              <a:gd name="connsiteY11" fmla="*/ 2219325 h 3206854"/>
              <a:gd name="connsiteX12" fmla="*/ 3729162 w 5186487"/>
              <a:gd name="connsiteY12" fmla="*/ 1838325 h 3206854"/>
              <a:gd name="connsiteX13" fmla="*/ 4291137 w 5186487"/>
              <a:gd name="connsiteY13" fmla="*/ 1638300 h 3206854"/>
              <a:gd name="connsiteX14" fmla="*/ 4862637 w 5186487"/>
              <a:gd name="connsiteY14" fmla="*/ 1200150 h 3206854"/>
              <a:gd name="connsiteX15" fmla="*/ 4967412 w 5186487"/>
              <a:gd name="connsiteY15" fmla="*/ 1066800 h 3206854"/>
              <a:gd name="connsiteX16" fmla="*/ 4986462 w 5186487"/>
              <a:gd name="connsiteY16" fmla="*/ 695325 h 3206854"/>
              <a:gd name="connsiteX17" fmla="*/ 5053137 w 5186487"/>
              <a:gd name="connsiteY17" fmla="*/ 466725 h 3206854"/>
              <a:gd name="connsiteX18" fmla="*/ 5186487 w 5186487"/>
              <a:gd name="connsiteY18" fmla="*/ 247650 h 3206854"/>
              <a:gd name="connsiteX19" fmla="*/ 4653087 w 5186487"/>
              <a:gd name="connsiteY19" fmla="*/ 47625 h 3206854"/>
              <a:gd name="connsiteX20" fmla="*/ 4253037 w 5186487"/>
              <a:gd name="connsiteY20" fmla="*/ 0 h 3206854"/>
              <a:gd name="connsiteX0" fmla="*/ 4250442 w 5183892"/>
              <a:gd name="connsiteY0" fmla="*/ 0 h 3227979"/>
              <a:gd name="connsiteX1" fmla="*/ 3621792 w 5183892"/>
              <a:gd name="connsiteY1" fmla="*/ 333375 h 3227979"/>
              <a:gd name="connsiteX2" fmla="*/ 3136017 w 5183892"/>
              <a:gd name="connsiteY2" fmla="*/ 581025 h 3227979"/>
              <a:gd name="connsiteX3" fmla="*/ 2250192 w 5183892"/>
              <a:gd name="connsiteY3" fmla="*/ 857250 h 3227979"/>
              <a:gd name="connsiteX4" fmla="*/ 1392942 w 5183892"/>
              <a:gd name="connsiteY4" fmla="*/ 1352550 h 3227979"/>
              <a:gd name="connsiteX5" fmla="*/ 573792 w 5183892"/>
              <a:gd name="connsiteY5" fmla="*/ 2333625 h 3227979"/>
              <a:gd name="connsiteX6" fmla="*/ 192792 w 5183892"/>
              <a:gd name="connsiteY6" fmla="*/ 2790825 h 3227979"/>
              <a:gd name="connsiteX7" fmla="*/ 21342 w 5183892"/>
              <a:gd name="connsiteY7" fmla="*/ 3181350 h 3227979"/>
              <a:gd name="connsiteX8" fmla="*/ 707142 w 5183892"/>
              <a:gd name="connsiteY8" fmla="*/ 3143250 h 3227979"/>
              <a:gd name="connsiteX9" fmla="*/ 1354842 w 5183892"/>
              <a:gd name="connsiteY9" fmla="*/ 2933700 h 3227979"/>
              <a:gd name="connsiteX10" fmla="*/ 2878842 w 5183892"/>
              <a:gd name="connsiteY10" fmla="*/ 2381250 h 3227979"/>
              <a:gd name="connsiteX11" fmla="*/ 3002667 w 5183892"/>
              <a:gd name="connsiteY11" fmla="*/ 2219325 h 3227979"/>
              <a:gd name="connsiteX12" fmla="*/ 3726567 w 5183892"/>
              <a:gd name="connsiteY12" fmla="*/ 1838325 h 3227979"/>
              <a:gd name="connsiteX13" fmla="*/ 4288542 w 5183892"/>
              <a:gd name="connsiteY13" fmla="*/ 1638300 h 3227979"/>
              <a:gd name="connsiteX14" fmla="*/ 4860042 w 5183892"/>
              <a:gd name="connsiteY14" fmla="*/ 1200150 h 3227979"/>
              <a:gd name="connsiteX15" fmla="*/ 4964817 w 5183892"/>
              <a:gd name="connsiteY15" fmla="*/ 1066800 h 3227979"/>
              <a:gd name="connsiteX16" fmla="*/ 4983867 w 5183892"/>
              <a:gd name="connsiteY16" fmla="*/ 695325 h 3227979"/>
              <a:gd name="connsiteX17" fmla="*/ 5050542 w 5183892"/>
              <a:gd name="connsiteY17" fmla="*/ 466725 h 3227979"/>
              <a:gd name="connsiteX18" fmla="*/ 5183892 w 5183892"/>
              <a:gd name="connsiteY18" fmla="*/ 247650 h 3227979"/>
              <a:gd name="connsiteX19" fmla="*/ 4650492 w 5183892"/>
              <a:gd name="connsiteY19" fmla="*/ 47625 h 3227979"/>
              <a:gd name="connsiteX20" fmla="*/ 4250442 w 5183892"/>
              <a:gd name="connsiteY20" fmla="*/ 0 h 3227979"/>
              <a:gd name="connsiteX0" fmla="*/ 4216586 w 5150036"/>
              <a:gd name="connsiteY0" fmla="*/ 0 h 3227979"/>
              <a:gd name="connsiteX1" fmla="*/ 3587936 w 5150036"/>
              <a:gd name="connsiteY1" fmla="*/ 333375 h 3227979"/>
              <a:gd name="connsiteX2" fmla="*/ 3102161 w 5150036"/>
              <a:gd name="connsiteY2" fmla="*/ 581025 h 3227979"/>
              <a:gd name="connsiteX3" fmla="*/ 2216336 w 5150036"/>
              <a:gd name="connsiteY3" fmla="*/ 857250 h 3227979"/>
              <a:gd name="connsiteX4" fmla="*/ 1359086 w 5150036"/>
              <a:gd name="connsiteY4" fmla="*/ 1352550 h 3227979"/>
              <a:gd name="connsiteX5" fmla="*/ 539936 w 5150036"/>
              <a:gd name="connsiteY5" fmla="*/ 2333625 h 3227979"/>
              <a:gd name="connsiteX6" fmla="*/ 158936 w 5150036"/>
              <a:gd name="connsiteY6" fmla="*/ 2790825 h 3227979"/>
              <a:gd name="connsiteX7" fmla="*/ 25586 w 5150036"/>
              <a:gd name="connsiteY7" fmla="*/ 3181350 h 3227979"/>
              <a:gd name="connsiteX8" fmla="*/ 673286 w 5150036"/>
              <a:gd name="connsiteY8" fmla="*/ 3143250 h 3227979"/>
              <a:gd name="connsiteX9" fmla="*/ 1320986 w 5150036"/>
              <a:gd name="connsiteY9" fmla="*/ 2933700 h 3227979"/>
              <a:gd name="connsiteX10" fmla="*/ 2844986 w 5150036"/>
              <a:gd name="connsiteY10" fmla="*/ 2381250 h 3227979"/>
              <a:gd name="connsiteX11" fmla="*/ 2968811 w 5150036"/>
              <a:gd name="connsiteY11" fmla="*/ 2219325 h 3227979"/>
              <a:gd name="connsiteX12" fmla="*/ 3692711 w 5150036"/>
              <a:gd name="connsiteY12" fmla="*/ 1838325 h 3227979"/>
              <a:gd name="connsiteX13" fmla="*/ 4254686 w 5150036"/>
              <a:gd name="connsiteY13" fmla="*/ 1638300 h 3227979"/>
              <a:gd name="connsiteX14" fmla="*/ 4826186 w 5150036"/>
              <a:gd name="connsiteY14" fmla="*/ 1200150 h 3227979"/>
              <a:gd name="connsiteX15" fmla="*/ 4930961 w 5150036"/>
              <a:gd name="connsiteY15" fmla="*/ 1066800 h 3227979"/>
              <a:gd name="connsiteX16" fmla="*/ 4950011 w 5150036"/>
              <a:gd name="connsiteY16" fmla="*/ 695325 h 3227979"/>
              <a:gd name="connsiteX17" fmla="*/ 5016686 w 5150036"/>
              <a:gd name="connsiteY17" fmla="*/ 466725 h 3227979"/>
              <a:gd name="connsiteX18" fmla="*/ 5150036 w 5150036"/>
              <a:gd name="connsiteY18" fmla="*/ 247650 h 3227979"/>
              <a:gd name="connsiteX19" fmla="*/ 4616636 w 5150036"/>
              <a:gd name="connsiteY19" fmla="*/ 47625 h 3227979"/>
              <a:gd name="connsiteX20" fmla="*/ 4216586 w 5150036"/>
              <a:gd name="connsiteY20" fmla="*/ 0 h 3227979"/>
              <a:gd name="connsiteX0" fmla="*/ 4216586 w 5150036"/>
              <a:gd name="connsiteY0" fmla="*/ 18618 h 3246597"/>
              <a:gd name="connsiteX1" fmla="*/ 3587936 w 5150036"/>
              <a:gd name="connsiteY1" fmla="*/ 351993 h 3246597"/>
              <a:gd name="connsiteX2" fmla="*/ 3102161 w 5150036"/>
              <a:gd name="connsiteY2" fmla="*/ 599643 h 3246597"/>
              <a:gd name="connsiteX3" fmla="*/ 2216336 w 5150036"/>
              <a:gd name="connsiteY3" fmla="*/ 875868 h 3246597"/>
              <a:gd name="connsiteX4" fmla="*/ 1359086 w 5150036"/>
              <a:gd name="connsiteY4" fmla="*/ 1371168 h 3246597"/>
              <a:gd name="connsiteX5" fmla="*/ 539936 w 5150036"/>
              <a:gd name="connsiteY5" fmla="*/ 2352243 h 3246597"/>
              <a:gd name="connsiteX6" fmla="*/ 158936 w 5150036"/>
              <a:gd name="connsiteY6" fmla="*/ 2809443 h 3246597"/>
              <a:gd name="connsiteX7" fmla="*/ 25586 w 5150036"/>
              <a:gd name="connsiteY7" fmla="*/ 3199968 h 3246597"/>
              <a:gd name="connsiteX8" fmla="*/ 673286 w 5150036"/>
              <a:gd name="connsiteY8" fmla="*/ 3161868 h 3246597"/>
              <a:gd name="connsiteX9" fmla="*/ 1320986 w 5150036"/>
              <a:gd name="connsiteY9" fmla="*/ 2952318 h 3246597"/>
              <a:gd name="connsiteX10" fmla="*/ 2844986 w 5150036"/>
              <a:gd name="connsiteY10" fmla="*/ 2399868 h 3246597"/>
              <a:gd name="connsiteX11" fmla="*/ 2968811 w 5150036"/>
              <a:gd name="connsiteY11" fmla="*/ 2237943 h 3246597"/>
              <a:gd name="connsiteX12" fmla="*/ 3692711 w 5150036"/>
              <a:gd name="connsiteY12" fmla="*/ 1856943 h 3246597"/>
              <a:gd name="connsiteX13" fmla="*/ 4254686 w 5150036"/>
              <a:gd name="connsiteY13" fmla="*/ 1656918 h 3246597"/>
              <a:gd name="connsiteX14" fmla="*/ 4826186 w 5150036"/>
              <a:gd name="connsiteY14" fmla="*/ 1218768 h 3246597"/>
              <a:gd name="connsiteX15" fmla="*/ 4930961 w 5150036"/>
              <a:gd name="connsiteY15" fmla="*/ 1085418 h 3246597"/>
              <a:gd name="connsiteX16" fmla="*/ 4950011 w 5150036"/>
              <a:gd name="connsiteY16" fmla="*/ 713943 h 3246597"/>
              <a:gd name="connsiteX17" fmla="*/ 5016686 w 5150036"/>
              <a:gd name="connsiteY17" fmla="*/ 485343 h 3246597"/>
              <a:gd name="connsiteX18" fmla="*/ 5150036 w 5150036"/>
              <a:gd name="connsiteY18" fmla="*/ 266268 h 3246597"/>
              <a:gd name="connsiteX19" fmla="*/ 4616636 w 5150036"/>
              <a:gd name="connsiteY19" fmla="*/ 66243 h 3246597"/>
              <a:gd name="connsiteX20" fmla="*/ 4216586 w 5150036"/>
              <a:gd name="connsiteY20" fmla="*/ 18618 h 3246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0036" h="3246597">
                <a:moveTo>
                  <a:pt x="4216586" y="18618"/>
                </a:moveTo>
                <a:lnTo>
                  <a:pt x="3587936" y="351993"/>
                </a:lnTo>
                <a:lnTo>
                  <a:pt x="3102161" y="599643"/>
                </a:lnTo>
                <a:lnTo>
                  <a:pt x="2216336" y="875868"/>
                </a:lnTo>
                <a:lnTo>
                  <a:pt x="1359086" y="1371168"/>
                </a:lnTo>
                <a:lnTo>
                  <a:pt x="539936" y="2352243"/>
                </a:lnTo>
                <a:cubicBezTo>
                  <a:pt x="358961" y="2571318"/>
                  <a:pt x="251011" y="2668156"/>
                  <a:pt x="158936" y="2809443"/>
                </a:cubicBezTo>
                <a:cubicBezTo>
                  <a:pt x="66861" y="2950730"/>
                  <a:pt x="-53243" y="3132256"/>
                  <a:pt x="25586" y="3199968"/>
                </a:cubicBezTo>
                <a:cubicBezTo>
                  <a:pt x="149411" y="3306330"/>
                  <a:pt x="451036" y="3203143"/>
                  <a:pt x="673286" y="3161868"/>
                </a:cubicBezTo>
                <a:cubicBezTo>
                  <a:pt x="895536" y="3120593"/>
                  <a:pt x="993961" y="3065031"/>
                  <a:pt x="1320986" y="2952318"/>
                </a:cubicBezTo>
                <a:lnTo>
                  <a:pt x="2844986" y="2399868"/>
                </a:lnTo>
                <a:lnTo>
                  <a:pt x="2968811" y="2237943"/>
                </a:lnTo>
                <a:lnTo>
                  <a:pt x="3692711" y="1856943"/>
                </a:lnTo>
                <a:lnTo>
                  <a:pt x="4254686" y="1656918"/>
                </a:lnTo>
                <a:lnTo>
                  <a:pt x="4826186" y="1218768"/>
                </a:lnTo>
                <a:lnTo>
                  <a:pt x="4930961" y="1085418"/>
                </a:lnTo>
                <a:lnTo>
                  <a:pt x="4950011" y="713943"/>
                </a:lnTo>
                <a:lnTo>
                  <a:pt x="5016686" y="485343"/>
                </a:lnTo>
                <a:lnTo>
                  <a:pt x="5150036" y="266268"/>
                </a:lnTo>
                <a:cubicBezTo>
                  <a:pt x="5083361" y="196418"/>
                  <a:pt x="4772211" y="107518"/>
                  <a:pt x="4616636" y="66243"/>
                </a:cubicBezTo>
                <a:cubicBezTo>
                  <a:pt x="4461061" y="24968"/>
                  <a:pt x="4388036" y="-29007"/>
                  <a:pt x="4216586" y="18618"/>
                </a:cubicBezTo>
                <a:close/>
              </a:path>
            </a:pathLst>
          </a:cu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tlCol="0" anchor="ctr"/>
          <a:lstStyle/>
          <a:p>
            <a:pPr algn="ctr"/>
            <a:endParaRPr lang="en-US"/>
          </a:p>
        </p:txBody>
      </p:sp>
      <p:sp>
        <p:nvSpPr>
          <p:cNvPr id="8" name="Text Box 12"/>
          <p:cNvSpPr txBox="1">
            <a:spLocks noChangeArrowheads="1"/>
          </p:cNvSpPr>
          <p:nvPr/>
        </p:nvSpPr>
        <p:spPr bwMode="auto">
          <a:xfrm>
            <a:off x="4892369" y="1247605"/>
            <a:ext cx="1045479" cy="707886"/>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kern="0" noProof="0" dirty="0">
                <a:solidFill>
                  <a:srgbClr val="FEFF00"/>
                </a:solidFill>
                <a:effectLst>
                  <a:glow rad="76200">
                    <a:srgbClr val="000000">
                      <a:alpha val="60000"/>
                    </a:srgbClr>
                  </a:glow>
                </a:effectLst>
              </a:rPr>
              <a:t>Palace</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b="0" i="0" u="none" strike="noStrike" kern="0" cap="none" spc="0" normalizeH="0" baseline="0" dirty="0">
                <a:ln>
                  <a:noFill/>
                </a:ln>
                <a:solidFill>
                  <a:srgbClr val="FEFF00"/>
                </a:solidFill>
                <a:effectLst>
                  <a:glow rad="76200">
                    <a:srgbClr val="000000">
                      <a:alpha val="60000"/>
                    </a:srgbClr>
                  </a:glow>
                </a:effectLst>
                <a:uLnTx/>
                <a:uFillTx/>
              </a:rPr>
              <a:t>of David</a:t>
            </a:r>
            <a:endParaRPr kumimoji="0" lang="en-US" b="0" i="0" u="none" strike="noStrike" kern="0" cap="none" spc="0" normalizeH="0" baseline="0" noProof="0" dirty="0">
              <a:ln>
                <a:noFill/>
              </a:ln>
              <a:solidFill>
                <a:srgbClr val="FEFF00"/>
              </a:solidFill>
              <a:effectLst>
                <a:glow rad="76200">
                  <a:srgbClr val="000000">
                    <a:alpha val="60000"/>
                  </a:srgbClr>
                </a:glow>
              </a:effectLst>
              <a:uLnTx/>
              <a:uFillTx/>
            </a:endParaRPr>
          </a:p>
        </p:txBody>
      </p:sp>
      <p:cxnSp>
        <p:nvCxnSpPr>
          <p:cNvPr id="9" name="Straight Arrow Connector 8"/>
          <p:cNvCxnSpPr/>
          <p:nvPr/>
        </p:nvCxnSpPr>
        <p:spPr>
          <a:xfrm>
            <a:off x="5415109" y="1954455"/>
            <a:ext cx="0" cy="34242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0" name="Text Box 12"/>
          <p:cNvSpPr txBox="1">
            <a:spLocks noChangeArrowheads="1"/>
          </p:cNvSpPr>
          <p:nvPr/>
        </p:nvSpPr>
        <p:spPr bwMode="auto">
          <a:xfrm>
            <a:off x="3025342" y="3334925"/>
            <a:ext cx="1236237" cy="400110"/>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kern="0" noProof="0" dirty="0">
                <a:solidFill>
                  <a:srgbClr val="FEFF00"/>
                </a:solidFill>
                <a:effectLst>
                  <a:glow rad="76200">
                    <a:srgbClr val="000000">
                      <a:alpha val="60000"/>
                    </a:srgbClr>
                  </a:glow>
                </a:effectLst>
              </a:rPr>
              <a:t>Jerusalem</a:t>
            </a:r>
            <a:endParaRPr kumimoji="0" lang="en-US" b="0" i="0" u="none" strike="noStrike" kern="0" cap="none" spc="0" normalizeH="0" baseline="0" noProof="0" dirty="0">
              <a:ln>
                <a:noFill/>
              </a:ln>
              <a:solidFill>
                <a:srgbClr val="FEFF00"/>
              </a:solidFill>
              <a:effectLst>
                <a:glow rad="76200">
                  <a:srgbClr val="000000">
                    <a:alpha val="60000"/>
                  </a:srgbClr>
                </a:glow>
              </a:effectLst>
              <a:uLnTx/>
              <a:uFillTx/>
            </a:endParaRPr>
          </a:p>
        </p:txBody>
      </p:sp>
    </p:spTree>
    <p:extLst>
      <p:ext uri="{BB962C8B-B14F-4D97-AF65-F5344CB8AC3E}">
        <p14:creationId xmlns:p14="http://schemas.microsoft.com/office/powerpoint/2010/main" val="25494013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hole in the middle of a dirt field&#10;&#10;Description automatically generated">
            <a:extLst>
              <a:ext uri="{FF2B5EF4-FFF2-40B4-BE49-F238E27FC236}">
                <a16:creationId xmlns:a16="http://schemas.microsoft.com/office/drawing/2014/main" id="{C77D51D0-136F-460F-B32E-8F697E000F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Israelite four-room house at Hazor (aerial view from the west)</a:t>
            </a:r>
          </a:p>
        </p:txBody>
      </p:sp>
      <p:sp>
        <p:nvSpPr>
          <p:cNvPr id="3" name="Text Placeholder 2"/>
          <p:cNvSpPr>
            <a:spLocks noGrp="1"/>
          </p:cNvSpPr>
          <p:nvPr>
            <p:ph type="body" sz="quarter" idx="12"/>
          </p:nvPr>
        </p:nvSpPr>
        <p:spPr/>
        <p:txBody>
          <a:bodyPr/>
          <a:lstStyle/>
          <a:p>
            <a:r>
              <a:rPr lang="en-US" dirty="0"/>
              <a:t>14:24</a:t>
            </a:r>
          </a:p>
        </p:txBody>
      </p:sp>
      <p:sp>
        <p:nvSpPr>
          <p:cNvPr id="4" name="Title 3"/>
          <p:cNvSpPr>
            <a:spLocks noGrp="1"/>
          </p:cNvSpPr>
          <p:nvPr>
            <p:ph type="title"/>
          </p:nvPr>
        </p:nvSpPr>
        <p:spPr/>
        <p:txBody>
          <a:bodyPr/>
          <a:lstStyle/>
          <a:p>
            <a:r>
              <a:rPr lang="en-US" dirty="0"/>
              <a:t>Then the king said, “Let him return to his own house, but do not let him appear before me”</a:t>
            </a:r>
          </a:p>
        </p:txBody>
      </p:sp>
    </p:spTree>
    <p:extLst>
      <p:ext uri="{BB962C8B-B14F-4D97-AF65-F5344CB8AC3E}">
        <p14:creationId xmlns:p14="http://schemas.microsoft.com/office/powerpoint/2010/main" val="1505519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Ruins of Tekoa (from the south)</a:t>
            </a:r>
          </a:p>
        </p:txBody>
      </p:sp>
      <p:sp>
        <p:nvSpPr>
          <p:cNvPr id="3" name="Text Placeholder 2"/>
          <p:cNvSpPr>
            <a:spLocks noGrp="1"/>
          </p:cNvSpPr>
          <p:nvPr>
            <p:ph type="body" sz="quarter" idx="12"/>
          </p:nvPr>
        </p:nvSpPr>
        <p:spPr/>
        <p:txBody>
          <a:bodyPr/>
          <a:lstStyle/>
          <a:p>
            <a:r>
              <a:rPr lang="en-US" dirty="0"/>
              <a:t>14:2</a:t>
            </a:r>
          </a:p>
        </p:txBody>
      </p:sp>
      <p:sp>
        <p:nvSpPr>
          <p:cNvPr id="4" name="Title 3"/>
          <p:cNvSpPr>
            <a:spLocks noGrp="1"/>
          </p:cNvSpPr>
          <p:nvPr>
            <p:ph type="title"/>
          </p:nvPr>
        </p:nvSpPr>
        <p:spPr/>
        <p:txBody>
          <a:bodyPr/>
          <a:lstStyle/>
          <a:p>
            <a:r>
              <a:rPr lang="en-US" dirty="0"/>
              <a:t>So Joab sent to Tekoa and summoned a wise woman from there</a:t>
            </a:r>
          </a:p>
        </p:txBody>
      </p:sp>
      <p:pic>
        <p:nvPicPr>
          <p:cNvPr id="6" name="Picture 5" descr="Tekoa ruins with view north, tb11170698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129707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douin wedding, bridegroom, mat0134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4465" y="0"/>
            <a:ext cx="6275070" cy="6858000"/>
          </a:xfrm>
          <a:prstGeom prst="rect">
            <a:avLst/>
          </a:prstGeom>
        </p:spPr>
      </p:pic>
      <p:sp>
        <p:nvSpPr>
          <p:cNvPr id="2" name="Text Placeholder 1"/>
          <p:cNvSpPr>
            <a:spLocks noGrp="1"/>
          </p:cNvSpPr>
          <p:nvPr>
            <p:ph type="body" sz="quarter" idx="10"/>
          </p:nvPr>
        </p:nvSpPr>
        <p:spPr/>
        <p:txBody>
          <a:bodyPr/>
          <a:lstStyle/>
          <a:p>
            <a:r>
              <a:rPr lang="en-US"/>
              <a:t>Bridegroom at a Bedouin wedding</a:t>
            </a:r>
            <a:endParaRPr lang="en-US" dirty="0"/>
          </a:p>
        </p:txBody>
      </p:sp>
      <p:sp>
        <p:nvSpPr>
          <p:cNvPr id="3" name="Text Placeholder 2"/>
          <p:cNvSpPr>
            <a:spLocks noGrp="1"/>
          </p:cNvSpPr>
          <p:nvPr>
            <p:ph type="body" sz="quarter" idx="12"/>
          </p:nvPr>
        </p:nvSpPr>
        <p:spPr/>
        <p:txBody>
          <a:bodyPr/>
          <a:lstStyle/>
          <a:p>
            <a:r>
              <a:rPr lang="en-US" dirty="0"/>
              <a:t>14:25</a:t>
            </a:r>
          </a:p>
        </p:txBody>
      </p:sp>
      <p:sp>
        <p:nvSpPr>
          <p:cNvPr id="4" name="Title 3"/>
          <p:cNvSpPr>
            <a:spLocks noGrp="1"/>
          </p:cNvSpPr>
          <p:nvPr>
            <p:ph type="title"/>
          </p:nvPr>
        </p:nvSpPr>
        <p:spPr/>
        <p:txBody>
          <a:bodyPr/>
          <a:lstStyle/>
          <a:p>
            <a:r>
              <a:rPr lang="en-US" dirty="0"/>
              <a:t>Now in all Israel there was no one as handsome or highly praised as Absalom</a:t>
            </a:r>
          </a:p>
        </p:txBody>
      </p:sp>
    </p:spTree>
    <p:extLst>
      <p:ext uri="{BB962C8B-B14F-4D97-AF65-F5344CB8AC3E}">
        <p14:creationId xmlns:p14="http://schemas.microsoft.com/office/powerpoint/2010/main" val="33800900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315766" y="0"/>
            <a:ext cx="4512469" cy="6858000"/>
            <a:chOff x="2315766" y="0"/>
            <a:chExt cx="4512469" cy="6858000"/>
          </a:xfrm>
        </p:grpSpPr>
        <p:pic>
          <p:nvPicPr>
            <p:cNvPr id="5123" name="Picture 3" descr="C:\Users\Kris\Documents\Bolen\PCB size\France Museums\Lyon Roman-Gallo Museum-pcb\Bronze statue of Neptune, from Lyon, 2nd c AD, tb09171927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5766" y="0"/>
              <a:ext cx="451246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4676" y="3498853"/>
              <a:ext cx="414824" cy="40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Bronze statue of the Greek god Neptune, from Lyon, 2nd century AD</a:t>
            </a:r>
          </a:p>
        </p:txBody>
      </p:sp>
      <p:sp>
        <p:nvSpPr>
          <p:cNvPr id="3" name="Text Placeholder 2"/>
          <p:cNvSpPr>
            <a:spLocks noGrp="1"/>
          </p:cNvSpPr>
          <p:nvPr>
            <p:ph type="body" sz="quarter" idx="12"/>
          </p:nvPr>
        </p:nvSpPr>
        <p:spPr/>
        <p:txBody>
          <a:bodyPr/>
          <a:lstStyle/>
          <a:p>
            <a:r>
              <a:rPr lang="en-US" dirty="0"/>
              <a:t>14:25</a:t>
            </a:r>
          </a:p>
        </p:txBody>
      </p:sp>
      <p:sp>
        <p:nvSpPr>
          <p:cNvPr id="4" name="Title 3"/>
          <p:cNvSpPr>
            <a:spLocks noGrp="1"/>
          </p:cNvSpPr>
          <p:nvPr>
            <p:ph type="title"/>
          </p:nvPr>
        </p:nvSpPr>
        <p:spPr/>
        <p:txBody>
          <a:bodyPr/>
          <a:lstStyle/>
          <a:p>
            <a:r>
              <a:rPr lang="en-US" dirty="0"/>
              <a:t>From the sole of his foot to the top of his head there was no defect in him</a:t>
            </a:r>
          </a:p>
        </p:txBody>
      </p:sp>
    </p:spTree>
    <p:extLst>
      <p:ext uri="{BB962C8B-B14F-4D97-AF65-F5344CB8AC3E}">
        <p14:creationId xmlns:p14="http://schemas.microsoft.com/office/powerpoint/2010/main" val="15055192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orvat Avot, bone and bronze knife, 12th-11th c BC, adr1306212903.jpg"/>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120000"/>
                    </a14:imgEffect>
                    <a14:imgEffect>
                      <a14:brightnessContrast bright="20000"/>
                    </a14:imgEffect>
                  </a14:imgLayer>
                </a14:imgProps>
              </a:ext>
              <a:ext uri="{28A0092B-C50C-407E-A947-70E740481C1C}">
                <a14:useLocalDpi xmlns:a14="http://schemas.microsoft.com/office/drawing/2010/main" val="0"/>
              </a:ext>
            </a:extLst>
          </a:blip>
          <a:srcRect b="4822"/>
          <a:stretch/>
        </p:blipFill>
        <p:spPr>
          <a:xfrm>
            <a:off x="0" y="326345"/>
            <a:ext cx="9144000" cy="6205310"/>
          </a:xfrm>
          <a:prstGeom prst="rect">
            <a:avLst/>
          </a:prstGeom>
        </p:spPr>
      </p:pic>
      <p:sp>
        <p:nvSpPr>
          <p:cNvPr id="2" name="Text Placeholder 1"/>
          <p:cNvSpPr>
            <a:spLocks noGrp="1"/>
          </p:cNvSpPr>
          <p:nvPr>
            <p:ph type="body" sz="quarter" idx="10"/>
          </p:nvPr>
        </p:nvSpPr>
        <p:spPr/>
        <p:txBody>
          <a:bodyPr/>
          <a:lstStyle/>
          <a:p>
            <a:r>
              <a:rPr lang="en-US" dirty="0"/>
              <a:t>Bone and bronze knife, from Horvat </a:t>
            </a:r>
            <a:r>
              <a:rPr lang="en-US" dirty="0" err="1"/>
              <a:t>Avot</a:t>
            </a:r>
            <a:r>
              <a:rPr lang="en-US" dirty="0"/>
              <a:t>, 12th–11th centuries BC</a:t>
            </a:r>
          </a:p>
        </p:txBody>
      </p:sp>
      <p:sp>
        <p:nvSpPr>
          <p:cNvPr id="3" name="Text Placeholder 2"/>
          <p:cNvSpPr>
            <a:spLocks noGrp="1"/>
          </p:cNvSpPr>
          <p:nvPr>
            <p:ph type="body" sz="quarter" idx="12"/>
          </p:nvPr>
        </p:nvSpPr>
        <p:spPr/>
        <p:txBody>
          <a:bodyPr/>
          <a:lstStyle/>
          <a:p>
            <a:r>
              <a:rPr lang="en-US" dirty="0"/>
              <a:t>14:26</a:t>
            </a:r>
          </a:p>
        </p:txBody>
      </p:sp>
      <p:sp>
        <p:nvSpPr>
          <p:cNvPr id="4" name="Title 3"/>
          <p:cNvSpPr>
            <a:spLocks noGrp="1"/>
          </p:cNvSpPr>
          <p:nvPr>
            <p:ph type="title"/>
          </p:nvPr>
        </p:nvSpPr>
        <p:spPr/>
        <p:txBody>
          <a:bodyPr/>
          <a:lstStyle/>
          <a:p>
            <a:r>
              <a:rPr lang="en-US" dirty="0"/>
              <a:t>Now at the end of every year he would cut his hair, for it became very heavy</a:t>
            </a:r>
          </a:p>
        </p:txBody>
      </p:sp>
    </p:spTree>
    <p:extLst>
      <p:ext uri="{BB962C8B-B14F-4D97-AF65-F5344CB8AC3E}">
        <p14:creationId xmlns:p14="http://schemas.microsoft.com/office/powerpoint/2010/main" val="41395058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treet barber, mat07608.jpg"/>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 contrast="10000"/>
                    </a14:imgEffect>
                  </a14:imgLayer>
                </a14:imgProps>
              </a:ext>
              <a:ext uri="{28A0092B-C50C-407E-A947-70E740481C1C}">
                <a14:useLocalDpi xmlns:a14="http://schemas.microsoft.com/office/drawing/2010/main" val="0"/>
              </a:ext>
            </a:extLst>
          </a:blip>
          <a:srcRect l="13195" t="30606" r="3440"/>
          <a:stretch/>
        </p:blipFill>
        <p:spPr>
          <a:xfrm>
            <a:off x="-1" y="0"/>
            <a:ext cx="9144001" cy="6858000"/>
          </a:xfrm>
          <a:prstGeom prst="rect">
            <a:avLst/>
          </a:prstGeom>
        </p:spPr>
      </p:pic>
      <p:sp>
        <p:nvSpPr>
          <p:cNvPr id="2" name="Text Placeholder 1"/>
          <p:cNvSpPr>
            <a:spLocks noGrp="1"/>
          </p:cNvSpPr>
          <p:nvPr>
            <p:ph type="body" sz="quarter" idx="10"/>
          </p:nvPr>
        </p:nvSpPr>
        <p:spPr/>
        <p:txBody>
          <a:bodyPr/>
          <a:lstStyle/>
          <a:p>
            <a:r>
              <a:rPr lang="en-US" dirty="0"/>
              <a:t>Street barber</a:t>
            </a:r>
          </a:p>
        </p:txBody>
      </p:sp>
      <p:sp>
        <p:nvSpPr>
          <p:cNvPr id="3" name="Text Placeholder 2"/>
          <p:cNvSpPr>
            <a:spLocks noGrp="1"/>
          </p:cNvSpPr>
          <p:nvPr>
            <p:ph type="body" sz="quarter" idx="12"/>
          </p:nvPr>
        </p:nvSpPr>
        <p:spPr/>
        <p:txBody>
          <a:bodyPr/>
          <a:lstStyle/>
          <a:p>
            <a:r>
              <a:rPr lang="en-US" dirty="0"/>
              <a:t>14:26</a:t>
            </a:r>
          </a:p>
        </p:txBody>
      </p:sp>
      <p:sp>
        <p:nvSpPr>
          <p:cNvPr id="4" name="Title 3"/>
          <p:cNvSpPr>
            <a:spLocks noGrp="1"/>
          </p:cNvSpPr>
          <p:nvPr>
            <p:ph type="title"/>
          </p:nvPr>
        </p:nvSpPr>
        <p:spPr/>
        <p:txBody>
          <a:bodyPr/>
          <a:lstStyle/>
          <a:p>
            <a:r>
              <a:rPr lang="en-US" dirty="0"/>
              <a:t>Now at the end of every year he would cut his hair, for it became very heavy</a:t>
            </a:r>
          </a:p>
        </p:txBody>
      </p:sp>
    </p:spTree>
    <p:extLst>
      <p:ext uri="{BB962C8B-B14F-4D97-AF65-F5344CB8AC3E}">
        <p14:creationId xmlns:p14="http://schemas.microsoft.com/office/powerpoint/2010/main" val="4600957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79 A street barbers stall.jpg"/>
          <p:cNvPicPr>
            <a:picLocks noChangeAspect="1"/>
          </p:cNvPicPr>
          <p:nvPr/>
        </p:nvPicPr>
        <p:blipFill rotWithShape="1">
          <a:blip r:embed="rId3">
            <a:extLst>
              <a:ext uri="{28A0092B-C50C-407E-A947-70E740481C1C}">
                <a14:useLocalDpi xmlns:a14="http://schemas.microsoft.com/office/drawing/2010/main" val="0"/>
              </a:ext>
            </a:extLst>
          </a:blip>
          <a:srcRect l="1130" r="1030" b="8670"/>
          <a:stretch/>
        </p:blipFill>
        <p:spPr>
          <a:xfrm>
            <a:off x="1137304" y="-1"/>
            <a:ext cx="6869393" cy="6858001"/>
          </a:xfrm>
          <a:prstGeom prst="rect">
            <a:avLst/>
          </a:prstGeom>
        </p:spPr>
      </p:pic>
      <p:sp>
        <p:nvSpPr>
          <p:cNvPr id="2" name="Text Placeholder 1"/>
          <p:cNvSpPr>
            <a:spLocks noGrp="1"/>
          </p:cNvSpPr>
          <p:nvPr>
            <p:ph type="body" sz="quarter" idx="10"/>
          </p:nvPr>
        </p:nvSpPr>
        <p:spPr/>
        <p:txBody>
          <a:bodyPr/>
          <a:lstStyle/>
          <a:p>
            <a:r>
              <a:rPr lang="en-US" dirty="0"/>
              <a:t>Illustration of a street barber’s stall</a:t>
            </a:r>
          </a:p>
        </p:txBody>
      </p:sp>
      <p:sp>
        <p:nvSpPr>
          <p:cNvPr id="3" name="Text Placeholder 2"/>
          <p:cNvSpPr>
            <a:spLocks noGrp="1"/>
          </p:cNvSpPr>
          <p:nvPr>
            <p:ph type="body" sz="quarter" idx="12"/>
          </p:nvPr>
        </p:nvSpPr>
        <p:spPr/>
        <p:txBody>
          <a:bodyPr/>
          <a:lstStyle/>
          <a:p>
            <a:r>
              <a:rPr lang="en-US" dirty="0"/>
              <a:t>14:26</a:t>
            </a:r>
          </a:p>
        </p:txBody>
      </p:sp>
      <p:sp>
        <p:nvSpPr>
          <p:cNvPr id="4" name="Title 3"/>
          <p:cNvSpPr>
            <a:spLocks noGrp="1"/>
          </p:cNvSpPr>
          <p:nvPr>
            <p:ph type="title"/>
          </p:nvPr>
        </p:nvSpPr>
        <p:spPr/>
        <p:txBody>
          <a:bodyPr/>
          <a:lstStyle/>
          <a:p>
            <a:r>
              <a:rPr lang="en-US" dirty="0"/>
              <a:t>Now at the end of every year he would cut his hair, for it became very heavy</a:t>
            </a:r>
          </a:p>
        </p:txBody>
      </p:sp>
    </p:spTree>
    <p:extLst>
      <p:ext uri="{BB962C8B-B14F-4D97-AF65-F5344CB8AC3E}">
        <p14:creationId xmlns:p14="http://schemas.microsoft.com/office/powerpoint/2010/main" val="20691286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l Azraq, Bedouin youth with long hair like Absalom, mat00214-001.jpg"/>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17121"/>
          <a:stretch/>
        </p:blipFill>
        <p:spPr>
          <a:xfrm>
            <a:off x="2097966" y="35858"/>
            <a:ext cx="4948069" cy="6519672"/>
          </a:xfrm>
          <a:prstGeom prst="rect">
            <a:avLst/>
          </a:prstGeom>
        </p:spPr>
      </p:pic>
      <p:sp>
        <p:nvSpPr>
          <p:cNvPr id="2" name="Text Placeholder 1"/>
          <p:cNvSpPr>
            <a:spLocks noGrp="1"/>
          </p:cNvSpPr>
          <p:nvPr>
            <p:ph type="body" sz="quarter" idx="10"/>
          </p:nvPr>
        </p:nvSpPr>
        <p:spPr/>
        <p:txBody>
          <a:bodyPr/>
          <a:lstStyle/>
          <a:p>
            <a:r>
              <a:rPr lang="en-US" dirty="0"/>
              <a:t>Bedouin youth at El </a:t>
            </a:r>
            <a:r>
              <a:rPr lang="en-US" dirty="0" err="1"/>
              <a:t>Azraq</a:t>
            </a:r>
            <a:r>
              <a:rPr lang="en-US" dirty="0"/>
              <a:t>, with long hair like Absalom</a:t>
            </a:r>
          </a:p>
        </p:txBody>
      </p:sp>
      <p:sp>
        <p:nvSpPr>
          <p:cNvPr id="3" name="Text Placeholder 2"/>
          <p:cNvSpPr>
            <a:spLocks noGrp="1"/>
          </p:cNvSpPr>
          <p:nvPr>
            <p:ph type="body" sz="quarter" idx="12"/>
          </p:nvPr>
        </p:nvSpPr>
        <p:spPr/>
        <p:txBody>
          <a:bodyPr/>
          <a:lstStyle/>
          <a:p>
            <a:r>
              <a:rPr lang="en-US" dirty="0"/>
              <a:t>14:26</a:t>
            </a:r>
          </a:p>
        </p:txBody>
      </p:sp>
      <p:sp>
        <p:nvSpPr>
          <p:cNvPr id="4" name="Title 3"/>
          <p:cNvSpPr>
            <a:spLocks noGrp="1"/>
          </p:cNvSpPr>
          <p:nvPr>
            <p:ph type="title"/>
          </p:nvPr>
        </p:nvSpPr>
        <p:spPr/>
        <p:txBody>
          <a:bodyPr/>
          <a:lstStyle/>
          <a:p>
            <a:r>
              <a:rPr lang="en-US" dirty="0"/>
              <a:t>Now at the end of every year he would cut his hair, for it became very heavy</a:t>
            </a:r>
          </a:p>
        </p:txBody>
      </p:sp>
    </p:spTree>
    <p:extLst>
      <p:ext uri="{BB962C8B-B14F-4D97-AF65-F5344CB8AC3E}">
        <p14:creationId xmlns:p14="http://schemas.microsoft.com/office/powerpoint/2010/main" val="22878692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wnloads\Warrior cutting hai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9631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Kris\Downloads\Warrior cutting hair 2.jpg"/>
          <p:cNvPicPr>
            <a:picLocks noChangeAspect="1" noChangeArrowheads="1"/>
          </p:cNvPicPr>
          <p:nvPr/>
        </p:nvPicPr>
        <p:blipFill rotWithShape="1">
          <a:blip r:embed="rId4">
            <a:extLst>
              <a:ext uri="{28A0092B-C50C-407E-A947-70E740481C1C}">
                <a14:useLocalDpi xmlns:a14="http://schemas.microsoft.com/office/drawing/2010/main" val="0"/>
              </a:ext>
            </a:extLst>
          </a:blip>
          <a:srcRect t="-2037"/>
          <a:stretch/>
        </p:blipFill>
        <p:spPr bwMode="auto">
          <a:xfrm>
            <a:off x="2755100" y="-139700"/>
            <a:ext cx="6388900" cy="69977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Lekythos with a warrior cutting his long hair with a sword, circa 470 BC</a:t>
            </a:r>
          </a:p>
        </p:txBody>
      </p:sp>
      <p:sp>
        <p:nvSpPr>
          <p:cNvPr id="3" name="Text Placeholder 2"/>
          <p:cNvSpPr>
            <a:spLocks noGrp="1"/>
          </p:cNvSpPr>
          <p:nvPr>
            <p:ph type="body" sz="quarter" idx="12"/>
          </p:nvPr>
        </p:nvSpPr>
        <p:spPr/>
        <p:txBody>
          <a:bodyPr/>
          <a:lstStyle/>
          <a:p>
            <a:r>
              <a:rPr lang="en-US" dirty="0"/>
              <a:t>14:26</a:t>
            </a:r>
          </a:p>
        </p:txBody>
      </p:sp>
      <p:sp>
        <p:nvSpPr>
          <p:cNvPr id="4" name="Title 3"/>
          <p:cNvSpPr>
            <a:spLocks noGrp="1"/>
          </p:cNvSpPr>
          <p:nvPr>
            <p:ph type="title"/>
          </p:nvPr>
        </p:nvSpPr>
        <p:spPr/>
        <p:txBody>
          <a:bodyPr/>
          <a:lstStyle/>
          <a:p>
            <a:r>
              <a:rPr lang="en-US" dirty="0"/>
              <a:t>Now at the end of every year he would cut his hair, for it became very heavy</a:t>
            </a:r>
          </a:p>
        </p:txBody>
      </p:sp>
    </p:spTree>
    <p:extLst>
      <p:ext uri="{BB962C8B-B14F-4D97-AF65-F5344CB8AC3E}">
        <p14:creationId xmlns:p14="http://schemas.microsoft.com/office/powerpoint/2010/main" val="36685683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371600" y="162429"/>
            <a:ext cx="6477000" cy="6533140"/>
            <a:chOff x="1371600" y="162430"/>
            <a:chExt cx="6477000" cy="6533140"/>
          </a:xfrm>
        </p:grpSpPr>
        <p:pic>
          <p:nvPicPr>
            <p:cNvPr id="7" name="Picture 6" descr="Judahite weights, official 2, 3, 4, 6, 8, 10 gerah, 1, 2, 4, 8, 40, 400 sheqel, tb032014357.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b="3289"/>
            <a:stretch/>
          </p:blipFill>
          <p:spPr>
            <a:xfrm>
              <a:off x="2667000" y="162430"/>
              <a:ext cx="3810000" cy="6533140"/>
            </a:xfrm>
            <a:prstGeom prst="rect">
              <a:avLst/>
            </a:prstGeom>
          </p:spPr>
        </p:pic>
        <p:sp>
          <p:nvSpPr>
            <p:cNvPr id="8" name="TextBox 7"/>
            <p:cNvSpPr txBox="1"/>
            <p:nvPr/>
          </p:nvSpPr>
          <p:spPr>
            <a:xfrm>
              <a:off x="6705600" y="6190565"/>
              <a:ext cx="1143000" cy="276999"/>
            </a:xfrm>
            <a:prstGeom prst="rect">
              <a:avLst/>
            </a:prstGeom>
            <a:noFill/>
          </p:spPr>
          <p:txBody>
            <a:bodyPr wrap="square" lIns="0" tIns="0" rIns="0" bIns="0" rtlCol="0">
              <a:spAutoFit/>
            </a:bodyPr>
            <a:lstStyle/>
            <a:p>
              <a:r>
                <a:rPr lang="en-US" dirty="0">
                  <a:solidFill>
                    <a:srgbClr val="FEFFFF"/>
                  </a:solidFill>
                </a:rPr>
                <a:t>2 gerah</a:t>
              </a:r>
            </a:p>
          </p:txBody>
        </p:sp>
        <p:sp>
          <p:nvSpPr>
            <p:cNvPr id="9" name="TextBox 8"/>
            <p:cNvSpPr txBox="1"/>
            <p:nvPr/>
          </p:nvSpPr>
          <p:spPr>
            <a:xfrm>
              <a:off x="6705600" y="5790652"/>
              <a:ext cx="1143000" cy="276999"/>
            </a:xfrm>
            <a:prstGeom prst="rect">
              <a:avLst/>
            </a:prstGeom>
            <a:noFill/>
          </p:spPr>
          <p:txBody>
            <a:bodyPr wrap="square" lIns="0" tIns="0" rIns="0" bIns="0" rtlCol="0">
              <a:spAutoFit/>
            </a:bodyPr>
            <a:lstStyle/>
            <a:p>
              <a:r>
                <a:rPr lang="en-US" dirty="0">
                  <a:solidFill>
                    <a:srgbClr val="FEFFFF"/>
                  </a:solidFill>
                </a:rPr>
                <a:t>3 gerah</a:t>
              </a:r>
            </a:p>
          </p:txBody>
        </p:sp>
        <p:sp>
          <p:nvSpPr>
            <p:cNvPr id="10" name="TextBox 9"/>
            <p:cNvSpPr txBox="1"/>
            <p:nvPr/>
          </p:nvSpPr>
          <p:spPr>
            <a:xfrm>
              <a:off x="6705600" y="5390739"/>
              <a:ext cx="1143000" cy="276999"/>
            </a:xfrm>
            <a:prstGeom prst="rect">
              <a:avLst/>
            </a:prstGeom>
            <a:noFill/>
          </p:spPr>
          <p:txBody>
            <a:bodyPr wrap="square" lIns="0" tIns="0" rIns="0" bIns="0" rtlCol="0">
              <a:spAutoFit/>
            </a:bodyPr>
            <a:lstStyle/>
            <a:p>
              <a:r>
                <a:rPr lang="en-US" dirty="0">
                  <a:solidFill>
                    <a:srgbClr val="FEFFFF"/>
                  </a:solidFill>
                </a:rPr>
                <a:t>4 gerah</a:t>
              </a:r>
            </a:p>
          </p:txBody>
        </p:sp>
        <p:sp>
          <p:nvSpPr>
            <p:cNvPr id="11" name="TextBox 10"/>
            <p:cNvSpPr txBox="1"/>
            <p:nvPr/>
          </p:nvSpPr>
          <p:spPr>
            <a:xfrm>
              <a:off x="6705600" y="4990826"/>
              <a:ext cx="1143000" cy="276999"/>
            </a:xfrm>
            <a:prstGeom prst="rect">
              <a:avLst/>
            </a:prstGeom>
            <a:noFill/>
          </p:spPr>
          <p:txBody>
            <a:bodyPr wrap="square" lIns="0" tIns="0" rIns="0" bIns="0" rtlCol="0">
              <a:spAutoFit/>
            </a:bodyPr>
            <a:lstStyle/>
            <a:p>
              <a:r>
                <a:rPr lang="en-US" dirty="0">
                  <a:solidFill>
                    <a:srgbClr val="FEFFFF"/>
                  </a:solidFill>
                </a:rPr>
                <a:t>6 gerah</a:t>
              </a:r>
            </a:p>
          </p:txBody>
        </p:sp>
        <p:sp>
          <p:nvSpPr>
            <p:cNvPr id="12" name="TextBox 11"/>
            <p:cNvSpPr txBox="1"/>
            <p:nvPr/>
          </p:nvSpPr>
          <p:spPr>
            <a:xfrm>
              <a:off x="6705600" y="4590913"/>
              <a:ext cx="1143000" cy="276999"/>
            </a:xfrm>
            <a:prstGeom prst="rect">
              <a:avLst/>
            </a:prstGeom>
            <a:noFill/>
          </p:spPr>
          <p:txBody>
            <a:bodyPr wrap="square" lIns="0" tIns="0" rIns="0" bIns="0" rtlCol="0">
              <a:spAutoFit/>
            </a:bodyPr>
            <a:lstStyle/>
            <a:p>
              <a:r>
                <a:rPr lang="en-US" dirty="0">
                  <a:solidFill>
                    <a:srgbClr val="FEFFFF"/>
                  </a:solidFill>
                </a:rPr>
                <a:t>8 gerah</a:t>
              </a:r>
            </a:p>
          </p:txBody>
        </p:sp>
        <p:sp>
          <p:nvSpPr>
            <p:cNvPr id="13" name="TextBox 12"/>
            <p:cNvSpPr txBox="1"/>
            <p:nvPr/>
          </p:nvSpPr>
          <p:spPr>
            <a:xfrm>
              <a:off x="6705600" y="4191000"/>
              <a:ext cx="1143000" cy="276999"/>
            </a:xfrm>
            <a:prstGeom prst="rect">
              <a:avLst/>
            </a:prstGeom>
            <a:noFill/>
          </p:spPr>
          <p:txBody>
            <a:bodyPr wrap="square" lIns="0" tIns="0" rIns="0" bIns="0" rtlCol="0">
              <a:spAutoFit/>
            </a:bodyPr>
            <a:lstStyle/>
            <a:p>
              <a:r>
                <a:rPr lang="en-US" dirty="0">
                  <a:solidFill>
                    <a:srgbClr val="FEFFFF"/>
                  </a:solidFill>
                </a:rPr>
                <a:t>10 gerah</a:t>
              </a:r>
            </a:p>
          </p:txBody>
        </p:sp>
        <p:sp>
          <p:nvSpPr>
            <p:cNvPr id="14" name="TextBox 13"/>
            <p:cNvSpPr txBox="1"/>
            <p:nvPr/>
          </p:nvSpPr>
          <p:spPr>
            <a:xfrm>
              <a:off x="1371600" y="1475601"/>
              <a:ext cx="1143000" cy="276999"/>
            </a:xfrm>
            <a:prstGeom prst="rect">
              <a:avLst/>
            </a:prstGeom>
            <a:noFill/>
          </p:spPr>
          <p:txBody>
            <a:bodyPr wrap="square" lIns="0" tIns="0" rIns="0" bIns="0" rtlCol="0">
              <a:spAutoFit/>
            </a:bodyPr>
            <a:lstStyle/>
            <a:p>
              <a:pPr algn="r"/>
              <a:r>
                <a:rPr lang="en-US" dirty="0">
                  <a:solidFill>
                    <a:srgbClr val="FEFFFF"/>
                  </a:solidFill>
                </a:rPr>
                <a:t>400 shekels</a:t>
              </a:r>
            </a:p>
          </p:txBody>
        </p:sp>
        <p:sp>
          <p:nvSpPr>
            <p:cNvPr id="15" name="TextBox 14"/>
            <p:cNvSpPr txBox="1"/>
            <p:nvPr/>
          </p:nvSpPr>
          <p:spPr>
            <a:xfrm>
              <a:off x="1371600" y="3005916"/>
              <a:ext cx="1143000" cy="276999"/>
            </a:xfrm>
            <a:prstGeom prst="rect">
              <a:avLst/>
            </a:prstGeom>
            <a:noFill/>
          </p:spPr>
          <p:txBody>
            <a:bodyPr wrap="square" lIns="0" tIns="0" rIns="0" bIns="0" rtlCol="0">
              <a:spAutoFit/>
            </a:bodyPr>
            <a:lstStyle/>
            <a:p>
              <a:pPr algn="r"/>
              <a:r>
                <a:rPr lang="en-US" dirty="0">
                  <a:solidFill>
                    <a:srgbClr val="FEFFFF"/>
                  </a:solidFill>
                </a:rPr>
                <a:t>40 shekels</a:t>
              </a:r>
            </a:p>
          </p:txBody>
        </p:sp>
        <p:sp>
          <p:nvSpPr>
            <p:cNvPr id="16" name="TextBox 15"/>
            <p:cNvSpPr txBox="1"/>
            <p:nvPr/>
          </p:nvSpPr>
          <p:spPr>
            <a:xfrm>
              <a:off x="1371600" y="4010322"/>
              <a:ext cx="1143000" cy="276999"/>
            </a:xfrm>
            <a:prstGeom prst="rect">
              <a:avLst/>
            </a:prstGeom>
            <a:noFill/>
          </p:spPr>
          <p:txBody>
            <a:bodyPr wrap="square" lIns="0" tIns="0" rIns="0" bIns="0" rtlCol="0">
              <a:spAutoFit/>
            </a:bodyPr>
            <a:lstStyle/>
            <a:p>
              <a:pPr algn="r"/>
              <a:r>
                <a:rPr lang="en-US" dirty="0">
                  <a:solidFill>
                    <a:srgbClr val="FEFFFF"/>
                  </a:solidFill>
                </a:rPr>
                <a:t>8 shekels</a:t>
              </a:r>
            </a:p>
          </p:txBody>
        </p:sp>
        <p:sp>
          <p:nvSpPr>
            <p:cNvPr id="17" name="TextBox 16"/>
            <p:cNvSpPr txBox="1"/>
            <p:nvPr/>
          </p:nvSpPr>
          <p:spPr>
            <a:xfrm>
              <a:off x="1371600" y="4745527"/>
              <a:ext cx="1143000" cy="276999"/>
            </a:xfrm>
            <a:prstGeom prst="rect">
              <a:avLst/>
            </a:prstGeom>
            <a:noFill/>
          </p:spPr>
          <p:txBody>
            <a:bodyPr wrap="square" lIns="0" tIns="0" rIns="0" bIns="0" rtlCol="0">
              <a:spAutoFit/>
            </a:bodyPr>
            <a:lstStyle/>
            <a:p>
              <a:pPr algn="r"/>
              <a:r>
                <a:rPr lang="en-US" dirty="0">
                  <a:solidFill>
                    <a:srgbClr val="FEFFFF"/>
                  </a:solidFill>
                </a:rPr>
                <a:t>4 shekels</a:t>
              </a:r>
            </a:p>
          </p:txBody>
        </p:sp>
        <p:sp>
          <p:nvSpPr>
            <p:cNvPr id="18" name="TextBox 17"/>
            <p:cNvSpPr txBox="1"/>
            <p:nvPr/>
          </p:nvSpPr>
          <p:spPr>
            <a:xfrm>
              <a:off x="1371600" y="5428217"/>
              <a:ext cx="1143000" cy="276999"/>
            </a:xfrm>
            <a:prstGeom prst="rect">
              <a:avLst/>
            </a:prstGeom>
            <a:noFill/>
          </p:spPr>
          <p:txBody>
            <a:bodyPr wrap="square" lIns="0" tIns="0" rIns="0" bIns="0" rtlCol="0">
              <a:spAutoFit/>
            </a:bodyPr>
            <a:lstStyle/>
            <a:p>
              <a:pPr algn="r"/>
              <a:r>
                <a:rPr lang="en-US" dirty="0">
                  <a:solidFill>
                    <a:srgbClr val="FEFFFF"/>
                  </a:solidFill>
                </a:rPr>
                <a:t>2 shekels</a:t>
              </a:r>
            </a:p>
          </p:txBody>
        </p:sp>
        <p:sp>
          <p:nvSpPr>
            <p:cNvPr id="19" name="TextBox 18"/>
            <p:cNvSpPr txBox="1"/>
            <p:nvPr/>
          </p:nvSpPr>
          <p:spPr>
            <a:xfrm>
              <a:off x="1371600" y="6105164"/>
              <a:ext cx="1143000" cy="276999"/>
            </a:xfrm>
            <a:prstGeom prst="rect">
              <a:avLst/>
            </a:prstGeom>
            <a:noFill/>
          </p:spPr>
          <p:txBody>
            <a:bodyPr wrap="square" lIns="0" tIns="0" rIns="0" bIns="0" rtlCol="0">
              <a:spAutoFit/>
            </a:bodyPr>
            <a:lstStyle/>
            <a:p>
              <a:pPr algn="r"/>
              <a:r>
                <a:rPr lang="en-US" dirty="0">
                  <a:solidFill>
                    <a:srgbClr val="FEFFFF"/>
                  </a:solidFill>
                </a:rPr>
                <a:t>1 shekel</a:t>
              </a:r>
            </a:p>
          </p:txBody>
        </p:sp>
      </p:grpSp>
      <p:sp>
        <p:nvSpPr>
          <p:cNvPr id="2" name="Text Placeholder 1"/>
          <p:cNvSpPr>
            <a:spLocks noGrp="1"/>
          </p:cNvSpPr>
          <p:nvPr>
            <p:ph type="body" sz="quarter" idx="10"/>
          </p:nvPr>
        </p:nvSpPr>
        <p:spPr/>
        <p:txBody>
          <a:bodyPr/>
          <a:lstStyle/>
          <a:p>
            <a:r>
              <a:rPr lang="en-US" dirty="0"/>
              <a:t>Judahite shekel and gerah weights, Iron Age</a:t>
            </a:r>
          </a:p>
        </p:txBody>
      </p:sp>
      <p:sp>
        <p:nvSpPr>
          <p:cNvPr id="3" name="Text Placeholder 2"/>
          <p:cNvSpPr>
            <a:spLocks noGrp="1"/>
          </p:cNvSpPr>
          <p:nvPr>
            <p:ph type="body" sz="quarter" idx="12"/>
          </p:nvPr>
        </p:nvSpPr>
        <p:spPr/>
        <p:txBody>
          <a:bodyPr/>
          <a:lstStyle/>
          <a:p>
            <a:r>
              <a:rPr lang="en-US" dirty="0"/>
              <a:t>14:26</a:t>
            </a:r>
          </a:p>
        </p:txBody>
      </p:sp>
      <p:sp>
        <p:nvSpPr>
          <p:cNvPr id="4" name="Title 3"/>
          <p:cNvSpPr>
            <a:spLocks noGrp="1"/>
          </p:cNvSpPr>
          <p:nvPr>
            <p:ph type="title"/>
          </p:nvPr>
        </p:nvSpPr>
        <p:spPr/>
        <p:txBody>
          <a:bodyPr/>
          <a:lstStyle/>
          <a:p>
            <a:r>
              <a:rPr lang="en-US" dirty="0"/>
              <a:t>He weighed the hair of his head at two hundred shekels by the king’s weight</a:t>
            </a:r>
          </a:p>
        </p:txBody>
      </p:sp>
    </p:spTree>
    <p:extLst>
      <p:ext uri="{BB962C8B-B14F-4D97-AF65-F5344CB8AC3E}">
        <p14:creationId xmlns:p14="http://schemas.microsoft.com/office/powerpoint/2010/main" val="21726355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small, table, pink&#10;&#10;Description automatically generated">
            <a:extLst>
              <a:ext uri="{FF2B5EF4-FFF2-40B4-BE49-F238E27FC236}">
                <a16:creationId xmlns:a16="http://schemas.microsoft.com/office/drawing/2014/main" id="{9CD26C0F-AF13-4C20-A961-06A52D1DB392}"/>
              </a:ext>
            </a:extLst>
          </p:cNvPr>
          <p:cNvPicPr>
            <a:picLocks noChangeAspect="1"/>
          </p:cNvPicPr>
          <p:nvPr/>
        </p:nvPicPr>
        <p:blipFill rotWithShape="1">
          <a:blip r:embed="rId3">
            <a:extLst>
              <a:ext uri="{28A0092B-C50C-407E-A947-70E740481C1C}">
                <a14:useLocalDpi xmlns:a14="http://schemas.microsoft.com/office/drawing/2010/main" val="0"/>
              </a:ext>
            </a:extLst>
          </a:blip>
          <a:srcRect b="2283"/>
          <a:stretch/>
        </p:blipFill>
        <p:spPr>
          <a:xfrm>
            <a:off x="0" y="201276"/>
            <a:ext cx="9144000" cy="6656724"/>
          </a:xfrm>
          <a:prstGeom prst="rect">
            <a:avLst/>
          </a:prstGeom>
        </p:spPr>
      </p:pic>
      <p:sp>
        <p:nvSpPr>
          <p:cNvPr id="2" name="Text Placeholder 1"/>
          <p:cNvSpPr>
            <a:spLocks noGrp="1"/>
          </p:cNvSpPr>
          <p:nvPr>
            <p:ph type="body" sz="quarter" idx="10"/>
          </p:nvPr>
        </p:nvSpPr>
        <p:spPr/>
        <p:txBody>
          <a:bodyPr/>
          <a:lstStyle/>
          <a:p>
            <a:r>
              <a:rPr lang="en-US" dirty="0"/>
              <a:t>Scale with balancing weights</a:t>
            </a:r>
          </a:p>
        </p:txBody>
      </p:sp>
      <p:sp>
        <p:nvSpPr>
          <p:cNvPr id="3" name="Text Placeholder 2"/>
          <p:cNvSpPr>
            <a:spLocks noGrp="1"/>
          </p:cNvSpPr>
          <p:nvPr>
            <p:ph type="body" sz="quarter" idx="12"/>
          </p:nvPr>
        </p:nvSpPr>
        <p:spPr/>
        <p:txBody>
          <a:bodyPr/>
          <a:lstStyle/>
          <a:p>
            <a:r>
              <a:rPr lang="en-US" dirty="0"/>
              <a:t>14:26</a:t>
            </a:r>
          </a:p>
        </p:txBody>
      </p:sp>
      <p:sp>
        <p:nvSpPr>
          <p:cNvPr id="4" name="Title 3"/>
          <p:cNvSpPr>
            <a:spLocks noGrp="1"/>
          </p:cNvSpPr>
          <p:nvPr>
            <p:ph type="title"/>
          </p:nvPr>
        </p:nvSpPr>
        <p:spPr/>
        <p:txBody>
          <a:bodyPr/>
          <a:lstStyle/>
          <a:p>
            <a:r>
              <a:rPr lang="en-US" dirty="0"/>
              <a:t>He weighed the hair of his head at two hundred shekels by the king’s weight</a:t>
            </a:r>
          </a:p>
        </p:txBody>
      </p:sp>
    </p:spTree>
    <p:extLst>
      <p:ext uri="{BB962C8B-B14F-4D97-AF65-F5344CB8AC3E}">
        <p14:creationId xmlns:p14="http://schemas.microsoft.com/office/powerpoint/2010/main" val="150447972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douin girls at wedding, mat06431-001.jpg"/>
          <p:cNvPicPr>
            <a:picLocks noChangeAspect="1"/>
          </p:cNvPicPr>
          <p:nvPr/>
        </p:nvPicPr>
        <p:blipFill rotWithShape="1">
          <a:blip r:embed="rId3">
            <a:extLst>
              <a:ext uri="{28A0092B-C50C-407E-A947-70E740481C1C}">
                <a14:useLocalDpi xmlns:a14="http://schemas.microsoft.com/office/drawing/2010/main" val="0"/>
              </a:ext>
            </a:extLst>
          </a:blip>
          <a:srcRect l="10462" t="27529" b="4149"/>
          <a:stretch/>
        </p:blipFill>
        <p:spPr>
          <a:xfrm>
            <a:off x="0" y="215153"/>
            <a:ext cx="9144000" cy="6523820"/>
          </a:xfrm>
          <a:prstGeom prst="rect">
            <a:avLst/>
          </a:prstGeom>
        </p:spPr>
      </p:pic>
      <p:sp>
        <p:nvSpPr>
          <p:cNvPr id="2" name="Text Placeholder 1"/>
          <p:cNvSpPr>
            <a:spLocks noGrp="1"/>
          </p:cNvSpPr>
          <p:nvPr>
            <p:ph type="body" sz="quarter" idx="10"/>
          </p:nvPr>
        </p:nvSpPr>
        <p:spPr/>
        <p:txBody>
          <a:bodyPr/>
          <a:lstStyle/>
          <a:p>
            <a:r>
              <a:rPr lang="en-US" dirty="0"/>
              <a:t>Bedouin girls at a wedding</a:t>
            </a:r>
          </a:p>
        </p:txBody>
      </p:sp>
      <p:sp>
        <p:nvSpPr>
          <p:cNvPr id="3" name="Text Placeholder 2"/>
          <p:cNvSpPr>
            <a:spLocks noGrp="1"/>
          </p:cNvSpPr>
          <p:nvPr>
            <p:ph type="body" sz="quarter" idx="12"/>
          </p:nvPr>
        </p:nvSpPr>
        <p:spPr/>
        <p:txBody>
          <a:bodyPr/>
          <a:lstStyle/>
          <a:p>
            <a:r>
              <a:rPr lang="en-US" dirty="0"/>
              <a:t>14:27</a:t>
            </a:r>
          </a:p>
        </p:txBody>
      </p:sp>
      <p:sp>
        <p:nvSpPr>
          <p:cNvPr id="4" name="Title 3"/>
          <p:cNvSpPr>
            <a:spLocks noGrp="1"/>
          </p:cNvSpPr>
          <p:nvPr>
            <p:ph type="title"/>
          </p:nvPr>
        </p:nvSpPr>
        <p:spPr/>
        <p:txBody>
          <a:bodyPr/>
          <a:lstStyle/>
          <a:p>
            <a:r>
              <a:rPr lang="en-US" dirty="0"/>
              <a:t>To Absalom there were born three sons, and one daughter whose name was Tamar</a:t>
            </a:r>
          </a:p>
        </p:txBody>
      </p:sp>
    </p:spTree>
    <p:extLst>
      <p:ext uri="{BB962C8B-B14F-4D97-AF65-F5344CB8AC3E}">
        <p14:creationId xmlns:p14="http://schemas.microsoft.com/office/powerpoint/2010/main" val="3350256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Ruins of Tekoa</a:t>
            </a:r>
          </a:p>
        </p:txBody>
      </p:sp>
      <p:sp>
        <p:nvSpPr>
          <p:cNvPr id="3" name="Text Placeholder 2"/>
          <p:cNvSpPr>
            <a:spLocks noGrp="1"/>
          </p:cNvSpPr>
          <p:nvPr>
            <p:ph type="body" sz="quarter" idx="12"/>
          </p:nvPr>
        </p:nvSpPr>
        <p:spPr/>
        <p:txBody>
          <a:bodyPr/>
          <a:lstStyle/>
          <a:p>
            <a:r>
              <a:rPr lang="en-US" dirty="0"/>
              <a:t>14:2</a:t>
            </a:r>
          </a:p>
        </p:txBody>
      </p:sp>
      <p:sp>
        <p:nvSpPr>
          <p:cNvPr id="4" name="Title 3"/>
          <p:cNvSpPr>
            <a:spLocks noGrp="1"/>
          </p:cNvSpPr>
          <p:nvPr>
            <p:ph type="title"/>
          </p:nvPr>
        </p:nvSpPr>
        <p:spPr/>
        <p:txBody>
          <a:bodyPr/>
          <a:lstStyle/>
          <a:p>
            <a:r>
              <a:rPr lang="en-US" dirty="0"/>
              <a:t>So Joab sent to Tekoa and summoned a wise woman from there</a:t>
            </a:r>
          </a:p>
        </p:txBody>
      </p:sp>
      <p:pic>
        <p:nvPicPr>
          <p:cNvPr id="5" name="Picture 4" descr="Tekoa ruins, tb11170697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6595330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thumb/4/41/Head_of_queen_Nefertiti_broken_from_a_statue_group_02.jpg/707px-Head_of_queen_Nefertiti_broken_from_a_statue_group_02.jpg"/>
          <p:cNvPicPr>
            <a:picLocks noChangeAspect="1" noChangeArrowheads="1"/>
          </p:cNvPicPr>
          <p:nvPr/>
        </p:nvPicPr>
        <p:blipFill rotWithShape="1">
          <a:blip r:embed="rId3">
            <a:extLst>
              <a:ext uri="{28A0092B-C50C-407E-A947-70E740481C1C}">
                <a14:useLocalDpi xmlns:a14="http://schemas.microsoft.com/office/drawing/2010/main" val="0"/>
              </a:ext>
            </a:extLst>
          </a:blip>
          <a:srcRect t="10662"/>
          <a:stretch/>
        </p:blipFill>
        <p:spPr bwMode="auto">
          <a:xfrm>
            <a:off x="1204913" y="-1"/>
            <a:ext cx="6734175" cy="653527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Granite portrait head of Nefertiti, from el-Amarna, 14th century BC</a:t>
            </a:r>
          </a:p>
        </p:txBody>
      </p:sp>
      <p:sp>
        <p:nvSpPr>
          <p:cNvPr id="3" name="Text Placeholder 2"/>
          <p:cNvSpPr>
            <a:spLocks noGrp="1"/>
          </p:cNvSpPr>
          <p:nvPr>
            <p:ph type="body" sz="quarter" idx="12"/>
          </p:nvPr>
        </p:nvSpPr>
        <p:spPr/>
        <p:txBody>
          <a:bodyPr/>
          <a:lstStyle/>
          <a:p>
            <a:r>
              <a:rPr lang="en-US" dirty="0"/>
              <a:t>14:27</a:t>
            </a:r>
          </a:p>
        </p:txBody>
      </p:sp>
      <p:sp>
        <p:nvSpPr>
          <p:cNvPr id="4" name="Title 3"/>
          <p:cNvSpPr>
            <a:spLocks noGrp="1"/>
          </p:cNvSpPr>
          <p:nvPr>
            <p:ph type="title"/>
          </p:nvPr>
        </p:nvSpPr>
        <p:spPr/>
        <p:txBody>
          <a:bodyPr/>
          <a:lstStyle/>
          <a:p>
            <a:r>
              <a:rPr lang="en-US" dirty="0"/>
              <a:t>And Tamar was a woman of beautiful appearance</a:t>
            </a:r>
          </a:p>
        </p:txBody>
      </p:sp>
    </p:spTree>
    <p:extLst>
      <p:ext uri="{BB962C8B-B14F-4D97-AF65-F5344CB8AC3E}">
        <p14:creationId xmlns:p14="http://schemas.microsoft.com/office/powerpoint/2010/main" val="34338201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mple Mount and City of David aerial from s, tb010703233.jpg"/>
          <p:cNvPicPr>
            <a:picLocks noChangeAspect="1"/>
          </p:cNvPicPr>
          <p:nvPr/>
        </p:nvPicPr>
        <p:blipFill rotWithShape="1">
          <a:blip r:embed="rId3">
            <a:extLst>
              <a:ext uri="{28A0092B-C50C-407E-A947-70E740481C1C}">
                <a14:useLocalDpi xmlns:a14="http://schemas.microsoft.com/office/drawing/2010/main" val="0"/>
              </a:ext>
            </a:extLst>
          </a:blip>
          <a:srcRect t="7778"/>
          <a:stretch/>
        </p:blipFill>
        <p:spPr>
          <a:xfrm>
            <a:off x="0" y="266700"/>
            <a:ext cx="9144000" cy="63246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a:t>
            </a:r>
          </a:p>
        </p:txBody>
      </p:sp>
      <p:sp>
        <p:nvSpPr>
          <p:cNvPr id="3" name="Text Placeholder 2"/>
          <p:cNvSpPr>
            <a:spLocks noGrp="1"/>
          </p:cNvSpPr>
          <p:nvPr>
            <p:ph type="body" sz="quarter" idx="12"/>
          </p:nvPr>
        </p:nvSpPr>
        <p:spPr/>
        <p:txBody>
          <a:bodyPr/>
          <a:lstStyle/>
          <a:p>
            <a:r>
              <a:rPr lang="en-US" dirty="0"/>
              <a:t>14:28</a:t>
            </a:r>
          </a:p>
        </p:txBody>
      </p:sp>
      <p:sp>
        <p:nvSpPr>
          <p:cNvPr id="4" name="Title 3"/>
          <p:cNvSpPr>
            <a:spLocks noGrp="1"/>
          </p:cNvSpPr>
          <p:nvPr>
            <p:ph type="title"/>
          </p:nvPr>
        </p:nvSpPr>
        <p:spPr/>
        <p:txBody>
          <a:bodyPr/>
          <a:lstStyle/>
          <a:p>
            <a:r>
              <a:rPr lang="en-US" dirty="0"/>
              <a:t>Absalom lived two full years in Jerusalem, but he did not see the king’s face</a:t>
            </a:r>
          </a:p>
        </p:txBody>
      </p:sp>
    </p:spTree>
    <p:extLst>
      <p:ext uri="{BB962C8B-B14F-4D97-AF65-F5344CB8AC3E}">
        <p14:creationId xmlns:p14="http://schemas.microsoft.com/office/powerpoint/2010/main" val="2781777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4 0Adds 2012\19 Museum\Rome Museums\Spartacus Exhibit\Statuette of black youth, 2nd-3rd c AD, tb0518174003.jpg"/>
          <p:cNvPicPr>
            <a:picLocks noChangeAspect="1" noChangeArrowheads="1"/>
          </p:cNvPicPr>
          <p:nvPr/>
        </p:nvPicPr>
        <p:blipFill rotWithShape="1">
          <a:blip r:embed="rId3">
            <a:extLst>
              <a:ext uri="{28A0092B-C50C-407E-A947-70E740481C1C}">
                <a14:useLocalDpi xmlns:a14="http://schemas.microsoft.com/office/drawing/2010/main" val="0"/>
              </a:ext>
            </a:extLst>
          </a:blip>
          <a:srcRect t="10686" b="5896"/>
          <a:stretch/>
        </p:blipFill>
        <p:spPr bwMode="auto">
          <a:xfrm>
            <a:off x="285750" y="-1"/>
            <a:ext cx="85725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Statuette of a kneeling youth, 2nd–3rd centuries AD</a:t>
            </a:r>
          </a:p>
        </p:txBody>
      </p:sp>
      <p:sp>
        <p:nvSpPr>
          <p:cNvPr id="3" name="Text Placeholder 2"/>
          <p:cNvSpPr>
            <a:spLocks noGrp="1"/>
          </p:cNvSpPr>
          <p:nvPr>
            <p:ph type="body" sz="quarter" idx="12"/>
          </p:nvPr>
        </p:nvSpPr>
        <p:spPr/>
        <p:txBody>
          <a:bodyPr/>
          <a:lstStyle/>
          <a:p>
            <a:r>
              <a:rPr lang="en-US" dirty="0"/>
              <a:t>14:29</a:t>
            </a:r>
          </a:p>
        </p:txBody>
      </p:sp>
      <p:sp>
        <p:nvSpPr>
          <p:cNvPr id="4" name="Title 3"/>
          <p:cNvSpPr>
            <a:spLocks noGrp="1"/>
          </p:cNvSpPr>
          <p:nvPr>
            <p:ph type="title"/>
          </p:nvPr>
        </p:nvSpPr>
        <p:spPr/>
        <p:txBody>
          <a:bodyPr/>
          <a:lstStyle/>
          <a:p>
            <a:r>
              <a:rPr lang="en-US" dirty="0"/>
              <a:t>Then Absalom sent for Joab, to send him to the king, but he refused to come</a:t>
            </a:r>
          </a:p>
        </p:txBody>
      </p:sp>
    </p:spTree>
    <p:extLst>
      <p:ext uri="{BB962C8B-B14F-4D97-AF65-F5344CB8AC3E}">
        <p14:creationId xmlns:p14="http://schemas.microsoft.com/office/powerpoint/2010/main" val="11231327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ry grass field&#10;&#10;Description automatically generated">
            <a:extLst>
              <a:ext uri="{FF2B5EF4-FFF2-40B4-BE49-F238E27FC236}">
                <a16:creationId xmlns:a16="http://schemas.microsoft.com/office/drawing/2014/main" id="{6EDF9499-6B73-49D5-A7A9-3C145A907CFC}"/>
              </a:ext>
            </a:extLst>
          </p:cNvPr>
          <p:cNvPicPr>
            <a:picLocks noChangeAspect="1"/>
          </p:cNvPicPr>
          <p:nvPr/>
        </p:nvPicPr>
        <p:blipFill rotWithShape="1">
          <a:blip r:embed="rId3">
            <a:extLst>
              <a:ext uri="{28A0092B-C50C-407E-A947-70E740481C1C}">
                <a14:useLocalDpi xmlns:a14="http://schemas.microsoft.com/office/drawing/2010/main" val="0"/>
              </a:ext>
            </a:extLst>
          </a:blip>
          <a:srcRect b="2857"/>
          <a:stretch/>
        </p:blipFill>
        <p:spPr>
          <a:xfrm>
            <a:off x="0" y="195943"/>
            <a:ext cx="9144000" cy="6662057"/>
          </a:xfrm>
          <a:prstGeom prst="rect">
            <a:avLst/>
          </a:prstGeom>
        </p:spPr>
      </p:pic>
      <p:sp>
        <p:nvSpPr>
          <p:cNvPr id="2" name="Text Placeholder 1"/>
          <p:cNvSpPr>
            <a:spLocks noGrp="1"/>
          </p:cNvSpPr>
          <p:nvPr>
            <p:ph type="body" sz="quarter" idx="10"/>
          </p:nvPr>
        </p:nvSpPr>
        <p:spPr/>
        <p:txBody>
          <a:bodyPr/>
          <a:lstStyle/>
          <a:p>
            <a:r>
              <a:rPr lang="en-US" dirty="0"/>
              <a:t>Barley field near </a:t>
            </a:r>
            <a:r>
              <a:rPr lang="en-US" dirty="0" err="1"/>
              <a:t>Kiriath</a:t>
            </a:r>
            <a:r>
              <a:rPr lang="en-US" dirty="0"/>
              <a:t> Gat</a:t>
            </a:r>
          </a:p>
        </p:txBody>
      </p:sp>
      <p:sp>
        <p:nvSpPr>
          <p:cNvPr id="3" name="Text Placeholder 2"/>
          <p:cNvSpPr>
            <a:spLocks noGrp="1"/>
          </p:cNvSpPr>
          <p:nvPr>
            <p:ph type="body" sz="quarter" idx="12"/>
          </p:nvPr>
        </p:nvSpPr>
        <p:spPr/>
        <p:txBody>
          <a:bodyPr/>
          <a:lstStyle/>
          <a:p>
            <a:r>
              <a:rPr lang="en-US" dirty="0"/>
              <a:t>14:30</a:t>
            </a:r>
          </a:p>
        </p:txBody>
      </p:sp>
      <p:sp>
        <p:nvSpPr>
          <p:cNvPr id="4" name="Title 3"/>
          <p:cNvSpPr>
            <a:spLocks noGrp="1"/>
          </p:cNvSpPr>
          <p:nvPr>
            <p:ph type="title"/>
          </p:nvPr>
        </p:nvSpPr>
        <p:spPr/>
        <p:txBody>
          <a:bodyPr/>
          <a:lstStyle/>
          <a:p>
            <a:r>
              <a:rPr lang="en-US" dirty="0"/>
              <a:t>Joab’s field is near mine, and he has barley there; go and set it on fire</a:t>
            </a:r>
          </a:p>
        </p:txBody>
      </p:sp>
    </p:spTree>
    <p:extLst>
      <p:ext uri="{BB962C8B-B14F-4D97-AF65-F5344CB8AC3E}">
        <p14:creationId xmlns:p14="http://schemas.microsoft.com/office/powerpoint/2010/main" val="39773446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1b PLBL, PCB size\16 Trees, Plants, and Flowers\02 Field Crops and Garden Plants\Barley\Barley in field near Kiriath Gat, tb052203328.jpg"/>
          <p:cNvPicPr>
            <a:picLocks noChangeAspect="1" noChangeArrowheads="1"/>
          </p:cNvPicPr>
          <p:nvPr/>
        </p:nvPicPr>
        <p:blipFill rotWithShape="1">
          <a:blip r:embed="rId3">
            <a:extLst>
              <a:ext uri="{28A0092B-C50C-407E-A947-70E740481C1C}">
                <a14:useLocalDpi xmlns:a14="http://schemas.microsoft.com/office/drawing/2010/main" val="0"/>
              </a:ext>
            </a:extLst>
          </a:blip>
          <a:srcRect b="5098"/>
          <a:stretch/>
        </p:blipFill>
        <p:spPr bwMode="auto">
          <a:xfrm>
            <a:off x="0" y="179290"/>
            <a:ext cx="9144000" cy="650838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Barley in a field near </a:t>
            </a:r>
            <a:r>
              <a:rPr lang="en-US" dirty="0" err="1"/>
              <a:t>Kiriath</a:t>
            </a:r>
            <a:r>
              <a:rPr lang="en-US" dirty="0"/>
              <a:t> Gat</a:t>
            </a:r>
          </a:p>
        </p:txBody>
      </p:sp>
      <p:sp>
        <p:nvSpPr>
          <p:cNvPr id="3" name="Text Placeholder 2"/>
          <p:cNvSpPr>
            <a:spLocks noGrp="1"/>
          </p:cNvSpPr>
          <p:nvPr>
            <p:ph type="body" sz="quarter" idx="12"/>
          </p:nvPr>
        </p:nvSpPr>
        <p:spPr/>
        <p:txBody>
          <a:bodyPr/>
          <a:lstStyle/>
          <a:p>
            <a:r>
              <a:rPr lang="en-US" dirty="0"/>
              <a:t>14:30</a:t>
            </a:r>
          </a:p>
        </p:txBody>
      </p:sp>
      <p:sp>
        <p:nvSpPr>
          <p:cNvPr id="4" name="Title 3"/>
          <p:cNvSpPr>
            <a:spLocks noGrp="1"/>
          </p:cNvSpPr>
          <p:nvPr>
            <p:ph type="title"/>
          </p:nvPr>
        </p:nvSpPr>
        <p:spPr/>
        <p:txBody>
          <a:bodyPr/>
          <a:lstStyle/>
          <a:p>
            <a:r>
              <a:rPr lang="en-US" dirty="0"/>
              <a:t>Joab’s field is near mine, and he has barley there; go and set it on fire</a:t>
            </a:r>
          </a:p>
        </p:txBody>
      </p:sp>
    </p:spTree>
    <p:extLst>
      <p:ext uri="{BB962C8B-B14F-4D97-AF65-F5344CB8AC3E}">
        <p14:creationId xmlns:p14="http://schemas.microsoft.com/office/powerpoint/2010/main" val="19445460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saturation sat="130000"/>
                    </a14:imgEffect>
                    <a14:imgEffect>
                      <a14:brightnessContrast contrast="5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Field on fire</a:t>
            </a:r>
          </a:p>
        </p:txBody>
      </p:sp>
      <p:sp>
        <p:nvSpPr>
          <p:cNvPr id="3" name="Text Placeholder 2"/>
          <p:cNvSpPr>
            <a:spLocks noGrp="1"/>
          </p:cNvSpPr>
          <p:nvPr>
            <p:ph type="body" sz="quarter" idx="12"/>
          </p:nvPr>
        </p:nvSpPr>
        <p:spPr/>
        <p:txBody>
          <a:bodyPr/>
          <a:lstStyle/>
          <a:p>
            <a:r>
              <a:rPr lang="en-US" dirty="0"/>
              <a:t>14:30</a:t>
            </a:r>
          </a:p>
        </p:txBody>
      </p:sp>
      <p:sp>
        <p:nvSpPr>
          <p:cNvPr id="4" name="Title 3"/>
          <p:cNvSpPr>
            <a:spLocks noGrp="1"/>
          </p:cNvSpPr>
          <p:nvPr>
            <p:ph type="title"/>
          </p:nvPr>
        </p:nvSpPr>
        <p:spPr/>
        <p:txBody>
          <a:bodyPr/>
          <a:lstStyle/>
          <a:p>
            <a:r>
              <a:rPr lang="en-US" dirty="0"/>
              <a:t>Joab’s field is near mine, and he has barley there; go and set it on fire</a:t>
            </a:r>
          </a:p>
        </p:txBody>
      </p:sp>
    </p:spTree>
    <p:extLst>
      <p:ext uri="{BB962C8B-B14F-4D97-AF65-F5344CB8AC3E}">
        <p14:creationId xmlns:p14="http://schemas.microsoft.com/office/powerpoint/2010/main" val="22678396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ry grass field&#10;&#10;Description automatically generated">
            <a:extLst>
              <a:ext uri="{FF2B5EF4-FFF2-40B4-BE49-F238E27FC236}">
                <a16:creationId xmlns:a16="http://schemas.microsoft.com/office/drawing/2014/main" id="{6C2D9AA7-3A2E-4A29-96A2-3126DEDEAC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
        <p:nvSpPr>
          <p:cNvPr id="2" name="Text Placeholder 1"/>
          <p:cNvSpPr>
            <a:spLocks noGrp="1"/>
          </p:cNvSpPr>
          <p:nvPr>
            <p:ph type="body" sz="quarter" idx="10"/>
          </p:nvPr>
        </p:nvSpPr>
        <p:spPr/>
        <p:txBody>
          <a:bodyPr/>
          <a:lstStyle/>
          <a:p>
            <a:r>
              <a:rPr lang="en-US" dirty="0"/>
              <a:t>A wheat field near </a:t>
            </a:r>
            <a:r>
              <a:rPr lang="en-US" dirty="0" err="1"/>
              <a:t>Sderot</a:t>
            </a:r>
            <a:r>
              <a:rPr lang="en-US" dirty="0"/>
              <a:t>, after a fire</a:t>
            </a:r>
          </a:p>
        </p:txBody>
      </p:sp>
      <p:sp>
        <p:nvSpPr>
          <p:cNvPr id="3" name="Text Placeholder 2"/>
          <p:cNvSpPr>
            <a:spLocks noGrp="1"/>
          </p:cNvSpPr>
          <p:nvPr>
            <p:ph type="body" sz="quarter" idx="12"/>
          </p:nvPr>
        </p:nvSpPr>
        <p:spPr/>
        <p:txBody>
          <a:bodyPr/>
          <a:lstStyle/>
          <a:p>
            <a:r>
              <a:rPr lang="en-US" dirty="0"/>
              <a:t>14:30</a:t>
            </a:r>
          </a:p>
        </p:txBody>
      </p:sp>
      <p:sp>
        <p:nvSpPr>
          <p:cNvPr id="4" name="Title 3"/>
          <p:cNvSpPr>
            <a:spLocks noGrp="1"/>
          </p:cNvSpPr>
          <p:nvPr>
            <p:ph type="title"/>
          </p:nvPr>
        </p:nvSpPr>
        <p:spPr/>
        <p:txBody>
          <a:bodyPr/>
          <a:lstStyle/>
          <a:p>
            <a:r>
              <a:rPr lang="en-US" dirty="0"/>
              <a:t>Joab’s field is near mine, and he has barley there; go and set it on fire</a:t>
            </a:r>
          </a:p>
        </p:txBody>
      </p:sp>
    </p:spTree>
    <p:extLst>
      <p:ext uri="{BB962C8B-B14F-4D97-AF65-F5344CB8AC3E}">
        <p14:creationId xmlns:p14="http://schemas.microsoft.com/office/powerpoint/2010/main" val="20111884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dry grass field&#10;&#10;Description automatically generated">
            <a:extLst>
              <a:ext uri="{FF2B5EF4-FFF2-40B4-BE49-F238E27FC236}">
                <a16:creationId xmlns:a16="http://schemas.microsoft.com/office/drawing/2014/main" id="{050484CC-AD32-479B-BE70-F2ACBE951135}"/>
              </a:ext>
            </a:extLst>
          </p:cNvPr>
          <p:cNvPicPr>
            <a:picLocks noChangeAspect="1"/>
          </p:cNvPicPr>
          <p:nvPr/>
        </p:nvPicPr>
        <p:blipFill>
          <a:blip r:embed="rId3">
            <a:extLst>
              <a:ext uri="{BEBA8EAE-BF5A-486C-A8C5-ECC9F3942E4B}">
                <a14:imgProps xmlns:a14="http://schemas.microsoft.com/office/drawing/2010/main">
                  <a14:imgLayer r:embed="rId4">
                    <a14:imgEffect>
                      <a14:saturation sat="160000"/>
                    </a14:imgEffect>
                    <a14:imgEffect>
                      <a14:brightnessContrast bright="-5000" contrast="1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id="{67D9616A-5227-4006-85D3-190E7E31E43E}"/>
              </a:ext>
            </a:extLst>
          </p:cNvPr>
          <p:cNvSpPr>
            <a:spLocks noGrp="1"/>
          </p:cNvSpPr>
          <p:nvPr>
            <p:ph type="body" sz="quarter" idx="10"/>
          </p:nvPr>
        </p:nvSpPr>
        <p:spPr/>
        <p:txBody>
          <a:bodyPr/>
          <a:lstStyle/>
          <a:p>
            <a:r>
              <a:rPr lang="en-US" dirty="0"/>
              <a:t>A wheat field near Sderot, after a fire</a:t>
            </a:r>
          </a:p>
        </p:txBody>
      </p:sp>
      <p:sp>
        <p:nvSpPr>
          <p:cNvPr id="3" name="Text Placeholder 2">
            <a:extLst>
              <a:ext uri="{FF2B5EF4-FFF2-40B4-BE49-F238E27FC236}">
                <a16:creationId xmlns:a16="http://schemas.microsoft.com/office/drawing/2014/main" id="{745877D1-9129-4210-877B-700FD9D5BA82}"/>
              </a:ext>
            </a:extLst>
          </p:cNvPr>
          <p:cNvSpPr>
            <a:spLocks noGrp="1"/>
          </p:cNvSpPr>
          <p:nvPr>
            <p:ph type="body" sz="quarter" idx="12"/>
          </p:nvPr>
        </p:nvSpPr>
        <p:spPr/>
        <p:txBody>
          <a:bodyPr/>
          <a:lstStyle/>
          <a:p>
            <a:r>
              <a:rPr lang="en-US" dirty="0"/>
              <a:t>14:30</a:t>
            </a:r>
          </a:p>
        </p:txBody>
      </p:sp>
      <p:sp>
        <p:nvSpPr>
          <p:cNvPr id="4" name="Title 3">
            <a:extLst>
              <a:ext uri="{FF2B5EF4-FFF2-40B4-BE49-F238E27FC236}">
                <a16:creationId xmlns:a16="http://schemas.microsoft.com/office/drawing/2014/main" id="{F1C47FEE-2CCE-4B75-A3D2-A0AD1780A158}"/>
              </a:ext>
            </a:extLst>
          </p:cNvPr>
          <p:cNvSpPr>
            <a:spLocks noGrp="1"/>
          </p:cNvSpPr>
          <p:nvPr>
            <p:ph type="title"/>
          </p:nvPr>
        </p:nvSpPr>
        <p:spPr/>
        <p:txBody>
          <a:bodyPr/>
          <a:lstStyle/>
          <a:p>
            <a:r>
              <a:rPr lang="en-US" dirty="0"/>
              <a:t>Joab’s field is near mine, and he has barley there; go and set it on fire</a:t>
            </a:r>
          </a:p>
        </p:txBody>
      </p:sp>
    </p:spTree>
    <p:extLst>
      <p:ext uri="{BB962C8B-B14F-4D97-AF65-F5344CB8AC3E}">
        <p14:creationId xmlns:p14="http://schemas.microsoft.com/office/powerpoint/2010/main" val="220144804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empty field&#10;&#10;Description automatically generated">
            <a:extLst>
              <a:ext uri="{FF2B5EF4-FFF2-40B4-BE49-F238E27FC236}">
                <a16:creationId xmlns:a16="http://schemas.microsoft.com/office/drawing/2014/main" id="{EFD0476A-1568-4B70-BC2A-B5733F133574}"/>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130000"/>
                    </a14:imgEffect>
                    <a14:imgEffect>
                      <a14:brightnessContrast bright="-5000" contrast="5000"/>
                    </a14:imgEffect>
                  </a14:imgLayer>
                </a14:imgProps>
              </a:ext>
              <a:ext uri="{28A0092B-C50C-407E-A947-70E740481C1C}">
                <a14:useLocalDpi xmlns:a14="http://schemas.microsoft.com/office/drawing/2010/main" val="0"/>
              </a:ext>
            </a:extLst>
          </a:blip>
          <a:stretch>
            <a:fillRect/>
          </a:stretch>
        </p:blipFill>
        <p:spPr>
          <a:xfrm>
            <a:off x="0" y="7993"/>
            <a:ext cx="9144000" cy="6842014"/>
          </a:xfrm>
          <a:prstGeom prst="rect">
            <a:avLst/>
          </a:prstGeom>
        </p:spPr>
      </p:pic>
      <p:sp>
        <p:nvSpPr>
          <p:cNvPr id="2" name="Text Placeholder 1">
            <a:extLst>
              <a:ext uri="{FF2B5EF4-FFF2-40B4-BE49-F238E27FC236}">
                <a16:creationId xmlns:a16="http://schemas.microsoft.com/office/drawing/2014/main" id="{2F4CB0DF-DD8C-4C33-88DC-9F7E113A3E3A}"/>
              </a:ext>
            </a:extLst>
          </p:cNvPr>
          <p:cNvSpPr>
            <a:spLocks noGrp="1"/>
          </p:cNvSpPr>
          <p:nvPr>
            <p:ph type="body" sz="quarter" idx="10"/>
          </p:nvPr>
        </p:nvSpPr>
        <p:spPr/>
        <p:txBody>
          <a:bodyPr/>
          <a:lstStyle/>
          <a:p>
            <a:r>
              <a:rPr lang="en-US" dirty="0"/>
              <a:t>A wheat field near Sderot, after a fire</a:t>
            </a:r>
          </a:p>
        </p:txBody>
      </p:sp>
      <p:sp>
        <p:nvSpPr>
          <p:cNvPr id="3" name="Text Placeholder 2">
            <a:extLst>
              <a:ext uri="{FF2B5EF4-FFF2-40B4-BE49-F238E27FC236}">
                <a16:creationId xmlns:a16="http://schemas.microsoft.com/office/drawing/2014/main" id="{DD8DAE69-0745-41E5-85AF-AD0C655BC5A1}"/>
              </a:ext>
            </a:extLst>
          </p:cNvPr>
          <p:cNvSpPr>
            <a:spLocks noGrp="1"/>
          </p:cNvSpPr>
          <p:nvPr>
            <p:ph type="body" sz="quarter" idx="12"/>
          </p:nvPr>
        </p:nvSpPr>
        <p:spPr/>
        <p:txBody>
          <a:bodyPr/>
          <a:lstStyle/>
          <a:p>
            <a:r>
              <a:rPr lang="en-US" dirty="0"/>
              <a:t>14:31</a:t>
            </a:r>
          </a:p>
        </p:txBody>
      </p:sp>
      <p:sp>
        <p:nvSpPr>
          <p:cNvPr id="4" name="Title 3">
            <a:extLst>
              <a:ext uri="{FF2B5EF4-FFF2-40B4-BE49-F238E27FC236}">
                <a16:creationId xmlns:a16="http://schemas.microsoft.com/office/drawing/2014/main" id="{044CE5A6-9E3F-4535-A1FC-DE62885525CF}"/>
              </a:ext>
            </a:extLst>
          </p:cNvPr>
          <p:cNvSpPr>
            <a:spLocks noGrp="1"/>
          </p:cNvSpPr>
          <p:nvPr>
            <p:ph type="title"/>
          </p:nvPr>
        </p:nvSpPr>
        <p:spPr/>
        <p:txBody>
          <a:bodyPr/>
          <a:lstStyle/>
          <a:p>
            <a:r>
              <a:rPr lang="en-US" dirty="0"/>
              <a:t>Then Joab said to Absalom, “Why have your servants set my field on fire?”</a:t>
            </a:r>
          </a:p>
        </p:txBody>
      </p:sp>
    </p:spTree>
    <p:extLst>
      <p:ext uri="{BB962C8B-B14F-4D97-AF65-F5344CB8AC3E}">
        <p14:creationId xmlns:p14="http://schemas.microsoft.com/office/powerpoint/2010/main" val="13284628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2/2a/Demege_caused_by_palestinian_fire-kites.jpg/1024px-Demege_caused_by_palestinian_fire-kit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2F4CB0DF-DD8C-4C33-88DC-9F7E113A3E3A}"/>
              </a:ext>
            </a:extLst>
          </p:cNvPr>
          <p:cNvSpPr>
            <a:spLocks noGrp="1"/>
          </p:cNvSpPr>
          <p:nvPr>
            <p:ph type="body" sz="quarter" idx="10"/>
          </p:nvPr>
        </p:nvSpPr>
        <p:spPr/>
        <p:txBody>
          <a:bodyPr/>
          <a:lstStyle/>
          <a:p>
            <a:r>
              <a:rPr lang="en-US" dirty="0"/>
              <a:t>Burnt wheat in the fields of the Eshkol Regional Council near Gaza</a:t>
            </a:r>
          </a:p>
        </p:txBody>
      </p:sp>
      <p:sp>
        <p:nvSpPr>
          <p:cNvPr id="3" name="Text Placeholder 2">
            <a:extLst>
              <a:ext uri="{FF2B5EF4-FFF2-40B4-BE49-F238E27FC236}">
                <a16:creationId xmlns:a16="http://schemas.microsoft.com/office/drawing/2014/main" id="{DD8DAE69-0745-41E5-85AF-AD0C655BC5A1}"/>
              </a:ext>
            </a:extLst>
          </p:cNvPr>
          <p:cNvSpPr>
            <a:spLocks noGrp="1"/>
          </p:cNvSpPr>
          <p:nvPr>
            <p:ph type="body" sz="quarter" idx="12"/>
          </p:nvPr>
        </p:nvSpPr>
        <p:spPr/>
        <p:txBody>
          <a:bodyPr/>
          <a:lstStyle/>
          <a:p>
            <a:r>
              <a:rPr lang="en-US" dirty="0"/>
              <a:t>14:31</a:t>
            </a:r>
          </a:p>
        </p:txBody>
      </p:sp>
      <p:sp>
        <p:nvSpPr>
          <p:cNvPr id="4" name="Title 3">
            <a:extLst>
              <a:ext uri="{FF2B5EF4-FFF2-40B4-BE49-F238E27FC236}">
                <a16:creationId xmlns:a16="http://schemas.microsoft.com/office/drawing/2014/main" id="{044CE5A6-9E3F-4535-A1FC-DE62885525CF}"/>
              </a:ext>
            </a:extLst>
          </p:cNvPr>
          <p:cNvSpPr>
            <a:spLocks noGrp="1"/>
          </p:cNvSpPr>
          <p:nvPr>
            <p:ph type="title"/>
          </p:nvPr>
        </p:nvSpPr>
        <p:spPr/>
        <p:txBody>
          <a:bodyPr/>
          <a:lstStyle/>
          <a:p>
            <a:r>
              <a:rPr lang="en-US" dirty="0"/>
              <a:t>Then Joab said to Absalom, “Why have your servants set my field on fire?”</a:t>
            </a:r>
          </a:p>
        </p:txBody>
      </p:sp>
    </p:spTree>
    <p:extLst>
      <p:ext uri="{BB962C8B-B14F-4D97-AF65-F5344CB8AC3E}">
        <p14:creationId xmlns:p14="http://schemas.microsoft.com/office/powerpoint/2010/main" val="3756704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Ruins of Tekoa (from the south)</a:t>
            </a:r>
          </a:p>
        </p:txBody>
      </p:sp>
      <p:sp>
        <p:nvSpPr>
          <p:cNvPr id="3" name="Text Placeholder 2"/>
          <p:cNvSpPr>
            <a:spLocks noGrp="1"/>
          </p:cNvSpPr>
          <p:nvPr>
            <p:ph type="body" sz="quarter" idx="12"/>
          </p:nvPr>
        </p:nvSpPr>
        <p:spPr/>
        <p:txBody>
          <a:bodyPr/>
          <a:lstStyle/>
          <a:p>
            <a:r>
              <a:rPr lang="en-US" dirty="0"/>
              <a:t>14:2</a:t>
            </a:r>
          </a:p>
        </p:txBody>
      </p:sp>
      <p:sp>
        <p:nvSpPr>
          <p:cNvPr id="4" name="Title 3"/>
          <p:cNvSpPr>
            <a:spLocks noGrp="1"/>
          </p:cNvSpPr>
          <p:nvPr>
            <p:ph type="title"/>
          </p:nvPr>
        </p:nvSpPr>
        <p:spPr/>
        <p:txBody>
          <a:bodyPr/>
          <a:lstStyle/>
          <a:p>
            <a:r>
              <a:rPr lang="en-US" dirty="0"/>
              <a:t>So Joab sent to Tekoa and summoned a wise woman from there</a:t>
            </a:r>
          </a:p>
        </p:txBody>
      </p:sp>
      <p:pic>
        <p:nvPicPr>
          <p:cNvPr id="6" name="Picture 5" descr="Tekoa ruins with Herodium and Judean Wilderness, tb1117060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9812482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rocky mountain&#10;&#10;Description automatically generated">
            <a:extLst>
              <a:ext uri="{FF2B5EF4-FFF2-40B4-BE49-F238E27FC236}">
                <a16:creationId xmlns:a16="http://schemas.microsoft.com/office/drawing/2014/main" id="{AB4DD3CA-D862-42D4-94B1-AEEB3FD87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et-Tell, ancient city of Geshur (aerial view from the northeast)</a:t>
            </a:r>
          </a:p>
        </p:txBody>
      </p:sp>
      <p:sp>
        <p:nvSpPr>
          <p:cNvPr id="3" name="Text Placeholder 2"/>
          <p:cNvSpPr>
            <a:spLocks noGrp="1"/>
          </p:cNvSpPr>
          <p:nvPr>
            <p:ph type="body" sz="quarter" idx="12"/>
          </p:nvPr>
        </p:nvSpPr>
        <p:spPr/>
        <p:txBody>
          <a:bodyPr/>
          <a:lstStyle/>
          <a:p>
            <a:r>
              <a:rPr lang="en-US" dirty="0"/>
              <a:t>14:32</a:t>
            </a:r>
          </a:p>
        </p:txBody>
      </p:sp>
      <p:sp>
        <p:nvSpPr>
          <p:cNvPr id="4" name="Title 3"/>
          <p:cNvSpPr>
            <a:spLocks noGrp="1"/>
          </p:cNvSpPr>
          <p:nvPr>
            <p:ph type="title"/>
          </p:nvPr>
        </p:nvSpPr>
        <p:spPr/>
        <p:txBody>
          <a:bodyPr/>
          <a:lstStyle/>
          <a:p>
            <a:r>
              <a:rPr lang="en-US" dirty="0"/>
              <a:t>Absalom said, “Why did you bring me from Geshur? It would be better for me to still be there”</a:t>
            </a:r>
          </a:p>
        </p:txBody>
      </p:sp>
    </p:spTree>
    <p:extLst>
      <p:ext uri="{BB962C8B-B14F-4D97-AF65-F5344CB8AC3E}">
        <p14:creationId xmlns:p14="http://schemas.microsoft.com/office/powerpoint/2010/main" val="345287518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Rijksmuseum van Oudheden\Ancient Near East\Nimrud, Assyrian soldiers attacking enemy, kill, reign of Tiglath-pileser III, adr180520677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381" y="30955"/>
            <a:ext cx="6889239" cy="682704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killing an enemy, from Nimrud, reign of Tiglath-pileser III, 8th century BC</a:t>
            </a:r>
          </a:p>
        </p:txBody>
      </p:sp>
      <p:sp>
        <p:nvSpPr>
          <p:cNvPr id="3" name="Text Placeholder 2"/>
          <p:cNvSpPr>
            <a:spLocks noGrp="1"/>
          </p:cNvSpPr>
          <p:nvPr>
            <p:ph type="body" sz="quarter" idx="12"/>
          </p:nvPr>
        </p:nvSpPr>
        <p:spPr/>
        <p:txBody>
          <a:bodyPr/>
          <a:lstStyle/>
          <a:p>
            <a:r>
              <a:rPr lang="en-US" dirty="0"/>
              <a:t>14:32</a:t>
            </a:r>
          </a:p>
        </p:txBody>
      </p:sp>
      <p:sp>
        <p:nvSpPr>
          <p:cNvPr id="4" name="Title 3"/>
          <p:cNvSpPr>
            <a:spLocks noGrp="1"/>
          </p:cNvSpPr>
          <p:nvPr>
            <p:ph type="title"/>
          </p:nvPr>
        </p:nvSpPr>
        <p:spPr/>
        <p:txBody>
          <a:bodyPr/>
          <a:lstStyle/>
          <a:p>
            <a:r>
              <a:rPr lang="en-US" dirty="0"/>
              <a:t>Let me appear before the king. If there is iniquity in me, let him put me to death</a:t>
            </a:r>
          </a:p>
        </p:txBody>
      </p:sp>
    </p:spTree>
    <p:extLst>
      <p:ext uri="{BB962C8B-B14F-4D97-AF65-F5344CB8AC3E}">
        <p14:creationId xmlns:p14="http://schemas.microsoft.com/office/powerpoint/2010/main" val="380179566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hanging on a wall&#10;&#10;Description automatically generated">
            <a:extLst>
              <a:ext uri="{FF2B5EF4-FFF2-40B4-BE49-F238E27FC236}">
                <a16:creationId xmlns:a16="http://schemas.microsoft.com/office/drawing/2014/main" id="{2383169B-D54B-4632-A42D-F40742FAB7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Men bowing before Shalmaneser III, from Balawat, 9th century BC</a:t>
            </a:r>
          </a:p>
        </p:txBody>
      </p:sp>
      <p:sp>
        <p:nvSpPr>
          <p:cNvPr id="3" name="Text Placeholder 2"/>
          <p:cNvSpPr>
            <a:spLocks noGrp="1"/>
          </p:cNvSpPr>
          <p:nvPr>
            <p:ph type="body" sz="quarter" idx="12"/>
          </p:nvPr>
        </p:nvSpPr>
        <p:spPr/>
        <p:txBody>
          <a:bodyPr/>
          <a:lstStyle/>
          <a:p>
            <a:r>
              <a:rPr lang="en-US" dirty="0"/>
              <a:t>14:33</a:t>
            </a:r>
          </a:p>
        </p:txBody>
      </p:sp>
      <p:sp>
        <p:nvSpPr>
          <p:cNvPr id="4" name="Title 3"/>
          <p:cNvSpPr>
            <a:spLocks noGrp="1"/>
          </p:cNvSpPr>
          <p:nvPr>
            <p:ph type="title"/>
          </p:nvPr>
        </p:nvSpPr>
        <p:spPr/>
        <p:txBody>
          <a:bodyPr/>
          <a:lstStyle/>
          <a:p>
            <a:r>
              <a:rPr lang="en-US" dirty="0"/>
              <a:t>So Absalom came to the king and bowed himself on his face to the ground before the king</a:t>
            </a:r>
          </a:p>
        </p:txBody>
      </p:sp>
    </p:spTree>
    <p:extLst>
      <p:ext uri="{BB962C8B-B14F-4D97-AF65-F5344CB8AC3E}">
        <p14:creationId xmlns:p14="http://schemas.microsoft.com/office/powerpoint/2010/main" val="133920396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ris\Documents\Bolen\02 HVHL\49 American Colony Matson additional\Matson15k1\People\Bedouin salutation, greeting with a kiss, mat23092.jpg"/>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t="22292" b="4165"/>
          <a:stretch/>
        </p:blipFill>
        <p:spPr bwMode="auto">
          <a:xfrm>
            <a:off x="1485900" y="133350"/>
            <a:ext cx="6172200" cy="6724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men greeting each other with a kiss</a:t>
            </a:r>
          </a:p>
        </p:txBody>
      </p:sp>
      <p:sp>
        <p:nvSpPr>
          <p:cNvPr id="3" name="Text Placeholder 2"/>
          <p:cNvSpPr>
            <a:spLocks noGrp="1"/>
          </p:cNvSpPr>
          <p:nvPr>
            <p:ph type="body" sz="quarter" idx="12"/>
          </p:nvPr>
        </p:nvSpPr>
        <p:spPr/>
        <p:txBody>
          <a:bodyPr/>
          <a:lstStyle/>
          <a:p>
            <a:r>
              <a:rPr lang="en-US" dirty="0"/>
              <a:t>14:33</a:t>
            </a:r>
          </a:p>
        </p:txBody>
      </p:sp>
      <p:sp>
        <p:nvSpPr>
          <p:cNvPr id="4" name="Title 3"/>
          <p:cNvSpPr>
            <a:spLocks noGrp="1"/>
          </p:cNvSpPr>
          <p:nvPr>
            <p:ph type="title"/>
          </p:nvPr>
        </p:nvSpPr>
        <p:spPr/>
        <p:txBody>
          <a:bodyPr/>
          <a:lstStyle/>
          <a:p>
            <a:r>
              <a:rPr lang="en-US" dirty="0"/>
              <a:t>And the king </a:t>
            </a:r>
            <a:r>
              <a:rPr lang="en-US"/>
              <a:t>kissed Absalom</a:t>
            </a:r>
            <a:endParaRPr lang="en-US" dirty="0"/>
          </a:p>
        </p:txBody>
      </p:sp>
    </p:spTree>
    <p:extLst>
      <p:ext uri="{BB962C8B-B14F-4D97-AF65-F5344CB8AC3E}">
        <p14:creationId xmlns:p14="http://schemas.microsoft.com/office/powerpoint/2010/main" val="1989726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ld Bedouin woman, Adwan tribe, mat06854.jpg"/>
          <p:cNvPicPr>
            <a:picLocks noChangeAspect="1"/>
          </p:cNvPicPr>
          <p:nvPr/>
        </p:nvPicPr>
        <p:blipFill rotWithShape="1">
          <a:blip r:embed="rId3">
            <a:extLst>
              <a:ext uri="{28A0092B-C50C-407E-A947-70E740481C1C}">
                <a14:useLocalDpi xmlns:a14="http://schemas.microsoft.com/office/drawing/2010/main" val="0"/>
              </a:ext>
            </a:extLst>
          </a:blip>
          <a:srcRect t="3031" b="28746"/>
          <a:stretch/>
        </p:blipFill>
        <p:spPr>
          <a:xfrm>
            <a:off x="510845" y="0"/>
            <a:ext cx="8122310" cy="6858000"/>
          </a:xfrm>
          <a:prstGeom prst="rect">
            <a:avLst/>
          </a:prstGeom>
        </p:spPr>
      </p:pic>
      <p:sp>
        <p:nvSpPr>
          <p:cNvPr id="2" name="Text Placeholder 1"/>
          <p:cNvSpPr>
            <a:spLocks noGrp="1"/>
          </p:cNvSpPr>
          <p:nvPr>
            <p:ph type="body" sz="quarter" idx="10"/>
          </p:nvPr>
        </p:nvSpPr>
        <p:spPr/>
        <p:txBody>
          <a:bodyPr/>
          <a:lstStyle/>
          <a:p>
            <a:r>
              <a:rPr lang="en-US" dirty="0"/>
              <a:t>Bedouin woman from the </a:t>
            </a:r>
            <a:r>
              <a:rPr lang="en-US" dirty="0" err="1"/>
              <a:t>Adwan</a:t>
            </a:r>
            <a:r>
              <a:rPr lang="en-US" dirty="0"/>
              <a:t> tribe</a:t>
            </a:r>
          </a:p>
        </p:txBody>
      </p:sp>
      <p:sp>
        <p:nvSpPr>
          <p:cNvPr id="3" name="Text Placeholder 2"/>
          <p:cNvSpPr>
            <a:spLocks noGrp="1"/>
          </p:cNvSpPr>
          <p:nvPr>
            <p:ph type="body" sz="quarter" idx="12"/>
          </p:nvPr>
        </p:nvSpPr>
        <p:spPr/>
        <p:txBody>
          <a:bodyPr/>
          <a:lstStyle/>
          <a:p>
            <a:r>
              <a:rPr lang="en-US" dirty="0"/>
              <a:t>14:2</a:t>
            </a:r>
          </a:p>
        </p:txBody>
      </p:sp>
      <p:sp>
        <p:nvSpPr>
          <p:cNvPr id="4" name="Title 3"/>
          <p:cNvSpPr>
            <a:spLocks noGrp="1"/>
          </p:cNvSpPr>
          <p:nvPr>
            <p:ph type="title"/>
          </p:nvPr>
        </p:nvSpPr>
        <p:spPr/>
        <p:txBody>
          <a:bodyPr/>
          <a:lstStyle/>
          <a:p>
            <a:r>
              <a:rPr lang="en-US" dirty="0"/>
              <a:t>So Joab sent to Tekoa and summoned a wise woman from there</a:t>
            </a:r>
          </a:p>
        </p:txBody>
      </p:sp>
    </p:spTree>
    <p:extLst>
      <p:ext uri="{BB962C8B-B14F-4D97-AF65-F5344CB8AC3E}">
        <p14:creationId xmlns:p14="http://schemas.microsoft.com/office/powerpoint/2010/main" val="1037860121"/>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1_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924</TotalTime>
  <Words>6905</Words>
  <Application>Microsoft Office PowerPoint</Application>
  <PresentationFormat>On-screen Show (4:3)</PresentationFormat>
  <Paragraphs>637</Paragraphs>
  <Slides>83</Slides>
  <Notes>83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83</vt:i4>
      </vt:variant>
    </vt:vector>
  </HeadingPairs>
  <TitlesOfParts>
    <vt:vector size="89" baseType="lpstr">
      <vt:lpstr>Arial</vt:lpstr>
      <vt:lpstr>Calibri</vt:lpstr>
      <vt:lpstr>MetSans</vt:lpstr>
      <vt:lpstr>Times New Roman</vt:lpstr>
      <vt:lpstr>PhotoCompanion</vt:lpstr>
      <vt:lpstr>1_PhotoCompanion</vt:lpstr>
      <vt:lpstr>2 Samuel 14</vt:lpstr>
      <vt:lpstr>Now Joab the son of Zeruiah realized that the king’s heart went out to Absalom</vt:lpstr>
      <vt:lpstr>Now Joab the son of Zeruiah realized that the king’s heart went out to Absalom</vt:lpstr>
      <vt:lpstr>So Joab sent to Tekoa and summoned a wise woman from there</vt:lpstr>
      <vt:lpstr>So Joab sent to Tekoa and summoned a wise woman from there</vt:lpstr>
      <vt:lpstr>So Joab sent to Tekoa and summoned a wise woman from there</vt:lpstr>
      <vt:lpstr>So Joab sent to Tekoa and summoned a wise woman from there</vt:lpstr>
      <vt:lpstr>So Joab sent to Tekoa and summoned a wise woman from there</vt:lpstr>
      <vt:lpstr>So Joab sent to Tekoa and summoned a wise woman from there</vt:lpstr>
      <vt:lpstr>Pretend to be a mourner and put on mourning apparel. Do not anoint yourself with oil</vt:lpstr>
      <vt:lpstr>Pretend to be a mourner and put on mourning apparel. Do not anoint yourself with oil</vt:lpstr>
      <vt:lpstr>Then go in to the king and speak to him as I tell you</vt:lpstr>
      <vt:lpstr>When the woman of Tekoa spoke to the king, she bowed her face to the ground</vt:lpstr>
      <vt:lpstr>Then she said, “I am surely a widow, for my husband is dead”</vt:lpstr>
      <vt:lpstr>Your maidservant had two sons, and they fought in the field</vt:lpstr>
      <vt:lpstr>One of them struck the other and killed him</vt:lpstr>
      <vt:lpstr>Now they say, “Hand over the one who struck his brother, that we may put him to death”</vt:lpstr>
      <vt:lpstr>They would quench my coal that is left and leave my husband neither name nor remnant</vt:lpstr>
      <vt:lpstr>Then the king said, “Return to your house, and I will give a command concerning you”</vt:lpstr>
      <vt:lpstr>Then she said, “The guilt is on me and my father’s house, but you and your house are innocent”</vt:lpstr>
      <vt:lpstr>The king said, “Whoever bothers you, bring him to me”</vt:lpstr>
      <vt:lpstr>And he said, “As Yahweh lives, not a hair of your son shall fall to the ground”</vt:lpstr>
      <vt:lpstr>And he said, “As Yahweh lives, not a hair of your son shall fall to the ground”</vt:lpstr>
      <vt:lpstr>Then she said, “Please let your maidservant speak again to my lord the king”</vt:lpstr>
      <vt:lpstr>Then the woman said, “Why have you planned such a thing against the people of God?”</vt:lpstr>
      <vt:lpstr>We must all die. We are like water spilled on the ground which cannot be gathered up again</vt:lpstr>
      <vt:lpstr>We must all die. We are like water spilled on the ground which cannot be gathered up again</vt:lpstr>
      <vt:lpstr>But God does not take away life. He devises ways so that the banished are not cast out</vt:lpstr>
      <vt:lpstr>The reason I have come is that the people made me afraid</vt:lpstr>
      <vt:lpstr>Surely the king will listen and deliver his maidservant from the man who would destroy us</vt:lpstr>
      <vt:lpstr>Let the word of my lord the king be comforting</vt:lpstr>
      <vt:lpstr>For my lord the king is like the angel of God, discerning good and evil</vt:lpstr>
      <vt:lpstr>Then the king said to the woman, “Please do not hide anything from me”</vt:lpstr>
      <vt:lpstr>So the king said, “Is the hand of Joab with you in all this?”</vt:lpstr>
      <vt:lpstr>The woman answered . . . “It was indeed your servant Joab who commanded me”</vt:lpstr>
      <vt:lpstr>But my lord is wise, like the wisdom of the angel of God, to know all that is in the earth</vt:lpstr>
      <vt:lpstr>David said, “I will surely do this thing; go therefore, bring the young man Absalom back”</vt:lpstr>
      <vt:lpstr>Then Joab fell to the ground on his face, bowing low, and blessed the king</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So Joab arose and went to Geshur</vt:lpstr>
      <vt:lpstr>And he brought Absalom back to Jerusalem</vt:lpstr>
      <vt:lpstr>And he brought Absalom back to Jerusalem</vt:lpstr>
      <vt:lpstr>Then the king said, “Let him return to his own house, but do not let him appear before me”</vt:lpstr>
      <vt:lpstr>Now in all Israel there was no one as handsome or highly praised as Absalom</vt:lpstr>
      <vt:lpstr>From the sole of his foot to the top of his head there was no defect in him</vt:lpstr>
      <vt:lpstr>Now at the end of every year he would cut his hair, for it became very heavy</vt:lpstr>
      <vt:lpstr>Now at the end of every year he would cut his hair, for it became very heavy</vt:lpstr>
      <vt:lpstr>Now at the end of every year he would cut his hair, for it became very heavy</vt:lpstr>
      <vt:lpstr>Now at the end of every year he would cut his hair, for it became very heavy</vt:lpstr>
      <vt:lpstr>Now at the end of every year he would cut his hair, for it became very heavy</vt:lpstr>
      <vt:lpstr>He weighed the hair of his head at two hundred shekels by the king’s weight</vt:lpstr>
      <vt:lpstr>He weighed the hair of his head at two hundred shekels by the king’s weight</vt:lpstr>
      <vt:lpstr>To Absalom there were born three sons, and one daughter whose name was Tamar</vt:lpstr>
      <vt:lpstr>And Tamar was a woman of beautiful appearance</vt:lpstr>
      <vt:lpstr>Absalom lived two full years in Jerusalem, but he did not see the king’s face</vt:lpstr>
      <vt:lpstr>Then Absalom sent for Joab, to send him to the king, but he refused to come</vt:lpstr>
      <vt:lpstr>Joab’s field is near mine, and he has barley there; go and set it on fire</vt:lpstr>
      <vt:lpstr>Joab’s field is near mine, and he has barley there; go and set it on fire</vt:lpstr>
      <vt:lpstr>Joab’s field is near mine, and he has barley there; go and set it on fire</vt:lpstr>
      <vt:lpstr>Joab’s field is near mine, and he has barley there; go and set it on fire</vt:lpstr>
      <vt:lpstr>Joab’s field is near mine, and he has barley there; go and set it on fire</vt:lpstr>
      <vt:lpstr>Then Joab said to Absalom, “Why have your servants set my field on fire?”</vt:lpstr>
      <vt:lpstr>Then Joab said to Absalom, “Why have your servants set my field on fire?”</vt:lpstr>
      <vt:lpstr>Absalom said, “Why did you bring me from Geshur? It would be better for me to still be there”</vt:lpstr>
      <vt:lpstr>Let me appear before the king. If there is iniquity in me, let him put me to death</vt:lpstr>
      <vt:lpstr>So Absalom came to the king and bowed himself on his face to the ground before the king</vt:lpstr>
      <vt:lpstr>And the king kissed Absalom</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14, Photo Companion to the Bible</dc:title>
  <dc:subject>Photo Companion to the Bible</dc:subject>
  <dc:creator>BiblePlaces.com</dc:creator>
  <cp:lastModifiedBy>Todd Bolen</cp:lastModifiedBy>
  <cp:revision>78</cp:revision>
  <dcterms:created xsi:type="dcterms:W3CDTF">2020-04-09T20:44:39Z</dcterms:created>
  <dcterms:modified xsi:type="dcterms:W3CDTF">2021-12-23T16:58:07Z</dcterms:modified>
</cp:coreProperties>
</file>